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</p:sldIdLst>
  <p:sldSz cy="5143500" cx="9144000"/>
  <p:notesSz cx="6858000" cy="9144000"/>
  <p:embeddedFontLst>
    <p:embeddedFont>
      <p:font typeface="Average"/>
      <p:regular r:id="rId146"/>
    </p:embeddedFont>
    <p:embeddedFont>
      <p:font typeface="Oswald"/>
      <p:regular r:id="rId147"/>
      <p:bold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Ankit Purohi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EF2AA2-4C5F-4E2E-9E3E-9E546EC5DBFA}">
  <a:tblStyle styleId="{8BEF2AA2-4C5F-4E2E-9E3E-9E546EC5D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148" Type="http://schemas.openxmlformats.org/officeDocument/2006/relationships/font" Target="fonts/Oswald-bold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Oswald-regular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Average-regular.fntdata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2-06T08:07:41.029">
    <p:pos x="6000" y="0"/>
    <p:text>--&gt; Development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12-05T06:18:54.485">
    <p:pos x="6000" y="0"/>
    <p:text>add Day 2 agenda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12-05T06:29:33.041">
    <p:pos x="6000" y="0"/>
    <p:text>reason for not using devstack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7-09-25T02:20:39.076">
    <p:pos x="196" y="725"/>
    <p:text>I guess we don't need  chrony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earchnetworking.techtarget.com/definition/protocol" TargetMode="External"/><Relationship Id="rId3" Type="http://schemas.openxmlformats.org/officeDocument/2006/relationships/hyperlink" Target="http://searchwindevelopment.techtarget.com/definition/Internet" TargetMode="External"/><Relationship Id="rId4" Type="http://schemas.openxmlformats.org/officeDocument/2006/relationships/hyperlink" Target="http://searchwindevelopment.techtarget.com/definition/intranet" TargetMode="External"/><Relationship Id="rId5" Type="http://schemas.openxmlformats.org/officeDocument/2006/relationships/hyperlink" Target="https://en.wikipedia.org/wiki/Authentication" TargetMode="External"/><Relationship Id="rId6" Type="http://schemas.openxmlformats.org/officeDocument/2006/relationships/hyperlink" Target="https://en.wikipedia.org/wiki/Authorization" TargetMode="External"/><Relationship Id="rId7" Type="http://schemas.openxmlformats.org/officeDocument/2006/relationships/hyperlink" Target="https://en.wikipedia.org/wiki/Identity_provider_(SAML)" TargetMode="External"/><Relationship Id="rId8" Type="http://schemas.openxmlformats.org/officeDocument/2006/relationships/hyperlink" Target="https://en.wikipedia.org/wiki/Service_provider_(SAML)" TargetMode="Externa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Shape 1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Shape 1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Connectivity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Shape 1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Openstack-glance-api :  interacts with storage back ends to handle requests for the image retrival and storage.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           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                                      It uses openstack-glance registry to retrive image information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Openstack-glance registry : Manages all matadata for eac image (size, type)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Shape 1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Shape 1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Shape 1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Shape 1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Shape 1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questionnaire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Shape 1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Connectivity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Openstack-glance-api :  interacts with storage back ends to handle requests for the image retrival and storage.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                       It uses openstack-glance registry to retrive image information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 registry : Manages all matadata for eac image (size, type)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Shape 1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Openstack-glance-api :  interacts with storage back ends to handle requests for the image retrival and storage.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                       It uses openstack-glance registry to retrive image information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 registry : Manages all matadata for eac image (size, type)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Shape 1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Shape 1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Shape 1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Shape 1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Shape 1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Shape 1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Shape 1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There is also a thing that does not pass through the Nova-api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Shape 1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You must know connection between components as well as you know component’s function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Shape 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Connectivity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Shape 1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Openstack-glance-api :  interacts with storage back ends to handle requests for the image retrival and storage.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                       It uses openstack-glance registry to retrive image information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Openstack-glance registry : Manages all matadata for eac image (size, type)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simultaneously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Shape 1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CACACA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Shape 1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CACACA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Shape 1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CACACA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hape 1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Shape 1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CACACA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Shape 1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Shape 1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Shape 1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Shape 1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Shape 1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Shape 2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questionnaire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simultaneously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Community Cloud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  <a:p>
            <a: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Average"/>
              <a:buChar char="■"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But, To build system more flexible or scalable is possible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858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</a:rPr>
              <a:t>Cooperation between the function of each cloud service is difficult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1430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rgbClr val="212121"/>
                </a:solidFill>
                <a:highlight>
                  <a:srgbClr val="FFFFFF"/>
                </a:highlight>
              </a:rPr>
              <a:t>You will be able to find a variety of as a service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Trend of SaaS industry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○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Vertical SaaS &amp; Horizontal SaaS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○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Mobile-First SaaS &amp; IoT SaaS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○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Unbundling &amp; Rebundling in SaaS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○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SaaS+α (AI, Automation, SaaS-enabled Marketplace)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have a lot of flexibility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381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212121"/>
                </a:solidFill>
                <a:highlight>
                  <a:srgbClr val="FFFFFF"/>
                </a:highlight>
                <a:latin typeface="Average"/>
                <a:ea typeface="Average"/>
                <a:cs typeface="Average"/>
                <a:sym typeface="Average"/>
              </a:rPr>
              <a:t>volatility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Software as a Service provides you with a completed product that is run and managed by the service provider.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Community Cloud</a:t>
            </a: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Cloud Foundry</a:t>
            </a:r>
          </a:p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■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OpenShift</a:t>
            </a:r>
          </a:p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■"/>
            </a:pPr>
            <a:r>
              <a:rPr lang="en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WaveMaker RAD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200"/>
              <a:buChar char="-"/>
            </a:pPr>
            <a:r>
              <a:rPr lang="en" sz="1200">
                <a:solidFill>
                  <a:srgbClr val="252525"/>
                </a:solidFill>
                <a:highlight>
                  <a:srgbClr val="FFFFFF"/>
                </a:highlight>
              </a:rPr>
              <a:t>managed with a web-based dashboard or command-line clients, which allow administrators to 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control, provision, and automate OpenStack resources.</a:t>
            </a:r>
          </a:p>
          <a:p>
            <a:pPr indent="-304800" lvl="0" marL="457200">
              <a:spcBef>
                <a:spcPts val="0"/>
              </a:spcBef>
              <a:buClr>
                <a:srgbClr val="252525"/>
              </a:buClr>
              <a:buSzPts val="1200"/>
              <a:buChar char="-"/>
            </a:pPr>
            <a:r>
              <a:rPr lang="en" sz="1200">
                <a:solidFill>
                  <a:srgbClr val="252525"/>
                </a:solidFill>
                <a:highlight>
                  <a:srgbClr val="FFFFFF"/>
                </a:highlight>
              </a:rPr>
              <a:t>OpenStack also has an extensive API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CERN: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European Organization for Nuclear Research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Banco santandar : Spanish banking group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questionnaire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Connectivity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Before this update your ubuntu 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Management</a:t>
            </a:r>
            <a:r>
              <a:rPr lang="en"/>
              <a:t> interface is already configured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Sudo su -</a:t>
            </a:r>
          </a:p>
          <a:p>
            <a:pPr indent="-298450" lvl="0" marL="457200">
              <a:spcBef>
                <a:spcPts val="0"/>
              </a:spcBef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National Institute of Standards and Technology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Network Time Protocol is a networking protocol for clock synchronization between computer systems over packet-switched, variable-latency data networks. 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Connectivity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Shape 1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ts val="1100"/>
              <a:buChar char="-"/>
            </a:pPr>
            <a:r>
              <a:rPr b="1" lang="en"/>
              <a:t>LDAP(lightweight directory access protocol) :</a:t>
            </a:r>
            <a:r>
              <a:rPr lang="en"/>
              <a:t> </a:t>
            </a:r>
            <a:r>
              <a:rPr lang="en" sz="1350">
                <a:solidFill>
                  <a:srgbClr val="6C6C6C"/>
                </a:solidFill>
                <a:highlight>
                  <a:srgbClr val="FFFFFF"/>
                </a:highlight>
              </a:rPr>
              <a:t> software </a:t>
            </a:r>
            <a:r>
              <a:rPr lang="en" sz="1350" u="sng">
                <a:solidFill>
                  <a:srgbClr val="00B3AC"/>
                </a:solidFill>
                <a:highlight>
                  <a:srgbClr val="FFFFFF"/>
                </a:highlight>
                <a:hlinkClick r:id="rId2"/>
              </a:rPr>
              <a:t>protocol</a:t>
            </a:r>
            <a:r>
              <a:rPr lang="en" sz="1350">
                <a:solidFill>
                  <a:srgbClr val="6C6C6C"/>
                </a:solidFill>
                <a:highlight>
                  <a:srgbClr val="FFFFFF"/>
                </a:highlight>
              </a:rPr>
              <a:t> for enabling anyone to locate organizations, individuals, and other resources such as files and devices in a network, whether    on the public </a:t>
            </a:r>
            <a:r>
              <a:rPr lang="en" sz="1350" u="sng">
                <a:solidFill>
                  <a:srgbClr val="00B3AC"/>
                </a:solidFill>
                <a:highlight>
                  <a:srgbClr val="FFFFFF"/>
                </a:highlight>
                <a:hlinkClick r:id="rId3"/>
              </a:rPr>
              <a:t>Internet</a:t>
            </a:r>
            <a:r>
              <a:rPr lang="en" sz="1350">
                <a:solidFill>
                  <a:srgbClr val="6C6C6C"/>
                </a:solidFill>
                <a:highlight>
                  <a:srgbClr val="FFFFFF"/>
                </a:highlight>
              </a:rPr>
              <a:t> or on a corporate </a:t>
            </a:r>
            <a:r>
              <a:rPr lang="en" sz="1350" u="sng">
                <a:solidFill>
                  <a:srgbClr val="00B3AC"/>
                </a:solidFill>
                <a:highlight>
                  <a:srgbClr val="FFFFFF"/>
                </a:highlight>
                <a:hlinkClick r:id="rId4"/>
              </a:rPr>
              <a:t>intranet</a:t>
            </a:r>
            <a:r>
              <a:rPr lang="en" sz="1350">
                <a:solidFill>
                  <a:srgbClr val="6C6C6C"/>
                </a:solidFill>
                <a:highlight>
                  <a:srgbClr val="FFFFFF"/>
                </a:highlight>
              </a:rPr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-314325" lvl="0" marL="457200" rtl="0">
              <a:spcBef>
                <a:spcPts val="0"/>
              </a:spcBef>
              <a:buClr>
                <a:srgbClr val="6C6C6C"/>
              </a:buClr>
              <a:buSzPts val="1350"/>
              <a:buChar char="-"/>
            </a:pPr>
            <a:r>
              <a:rPr b="1" lang="en" sz="1350">
                <a:solidFill>
                  <a:srgbClr val="6C6C6C"/>
                </a:solidFill>
                <a:highlight>
                  <a:srgbClr val="FFFFFF"/>
                </a:highlight>
              </a:rPr>
              <a:t>OAuth</a:t>
            </a:r>
            <a:r>
              <a:rPr lang="en" sz="1350">
                <a:solidFill>
                  <a:srgbClr val="6C6C6C"/>
                </a:solidFill>
                <a:highlight>
                  <a:srgbClr val="FFFFFF"/>
                </a:highlight>
              </a:rPr>
              <a:t>: Allows secure authorization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-304800" lvl="0" marL="457200" rtl="0">
              <a:spcBef>
                <a:spcPts val="0"/>
              </a:spcBef>
              <a:buClr>
                <a:srgbClr val="6C6C6C"/>
              </a:buClr>
              <a:buSzPts val="1200"/>
              <a:buChar char="-"/>
            </a:pPr>
            <a:r>
              <a:rPr b="1" lang="en" sz="1200">
                <a:solidFill>
                  <a:srgbClr val="5A5A5A"/>
                </a:solidFill>
                <a:highlight>
                  <a:srgbClr val="FAFAFA"/>
                </a:highlight>
              </a:rPr>
              <a:t>OpenID Connect:</a:t>
            </a:r>
            <a:r>
              <a:rPr lang="en" sz="1200">
                <a:solidFill>
                  <a:srgbClr val="5A5A5A"/>
                </a:solidFill>
                <a:highlight>
                  <a:srgbClr val="FAFAFA"/>
                </a:highlight>
              </a:rPr>
              <a:t> simple identity layer on top of the OAuth protocol. allows Clients to verify the identity of the End-User based on the authentication performed by an Authorization Server, as well as to obtain basic profile information about the End-User in an interoperable and REST-like manner.</a:t>
            </a:r>
            <a:r>
              <a:rPr lang="en" sz="1200">
                <a:solidFill>
                  <a:srgbClr val="6C6C6C"/>
                </a:solidFill>
                <a:highlight>
                  <a:srgbClr val="FFFFFF"/>
                </a:highlight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-304800" lvl="0" marL="457200">
              <a:spcBef>
                <a:spcPts val="0"/>
              </a:spcBef>
              <a:buClr>
                <a:srgbClr val="6C6C6C"/>
              </a:buClr>
              <a:buSzPts val="1200"/>
              <a:buChar char="-"/>
            </a:pPr>
            <a:r>
              <a:rPr b="1" lang="en" sz="1200">
                <a:solidFill>
                  <a:srgbClr val="6C6C6C"/>
                </a:solidFill>
                <a:highlight>
                  <a:srgbClr val="FFFFFF"/>
                </a:highlight>
              </a:rPr>
              <a:t>SAML (Security assertion markup language) :</a:t>
            </a:r>
            <a:r>
              <a:rPr lang="en" sz="1200">
                <a:solidFill>
                  <a:srgbClr val="6C6C6C"/>
                </a:solidFill>
                <a:highlight>
                  <a:srgbClr val="FFFFFF"/>
                </a:highlight>
              </a:rPr>
              <a:t>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exchanging </a:t>
            </a:r>
            <a:r>
              <a:rPr lang="en" sz="120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authentication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en" sz="1200" u="sng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authorization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data between parties, in particular, between an </a:t>
            </a:r>
            <a:r>
              <a:rPr lang="en" sz="1200" u="sng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identity provider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and a </a:t>
            </a:r>
            <a:r>
              <a:rPr lang="en" sz="1200" u="sng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service provider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Shape 1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By default uses MeriaDB </a:t>
            </a:r>
            <a:r>
              <a:rPr lang="en" sz="1200">
                <a:solidFill>
                  <a:srgbClr val="252525"/>
                </a:solidFill>
                <a:highlight>
                  <a:srgbClr val="FFFFFF"/>
                </a:highlight>
              </a:rPr>
              <a:t>back end for token, catalog, policy, and identity information.</a:t>
            </a:r>
          </a:p>
          <a:p>
            <a:pPr indent="-304800" lvl="0" marL="457200" rtl="0">
              <a:spcBef>
                <a:spcPts val="0"/>
              </a:spcBef>
              <a:buClr>
                <a:srgbClr val="252525"/>
              </a:buClr>
              <a:buSzPts val="1200"/>
              <a:buChar char="-"/>
            </a:pPr>
            <a:r>
              <a:t/>
            </a:r>
            <a:endParaRPr sz="12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docs.openstack.org/ocata/install-guide-ubuntu/keystone-install.html#prerequisites" TargetMode="External"/><Relationship Id="rId4" Type="http://schemas.openxmlformats.org/officeDocument/2006/relationships/hyperlink" Target="https://docs.openstack.org/ocata/install-guide-ubuntu/keystone-users.html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docs.openstack.org/ocata/install-guide-ubuntu/keystone-verify.html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docs.openstack.org/ocata/install-guide-ubuntu/keystone-openrc.html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docs.openstack.org/ocata/install-guide-ubuntu/glance-install.html" TargetMode="External"/><Relationship Id="rId4" Type="http://schemas.openxmlformats.org/officeDocument/2006/relationships/hyperlink" Target="https://docs.openstack.org/ocata/install-guide-ubuntu/glance-verify.html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questant.jp/q/N4V8CYN6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developer.openstack.org/api-ref/compute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docs.openstack.org/nova/pike/user/filter-scheduler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5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docs.openstack.org/ocata/install-guide-ubuntu/nova-controller-install.html" TargetMode="External"/><Relationship Id="rId4" Type="http://schemas.openxmlformats.org/officeDocument/2006/relationships/hyperlink" Target="https://docs.openstack.org/ocata/install-guide-ubuntu/nova-compute-install.html" TargetMode="External"/><Relationship Id="rId5" Type="http://schemas.openxmlformats.org/officeDocument/2006/relationships/hyperlink" Target="https://docs.openstack.org/ocata/install-guide-ubuntu/nova-verify.html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://169.254.169.254/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docs.openstack.org/ocata/install-guide-ubuntu/neutron-controller-install.html#" TargetMode="External"/><Relationship Id="rId4" Type="http://schemas.openxmlformats.org/officeDocument/2006/relationships/hyperlink" Target="https://docs.openstack.org/ocata/install-guide-ubuntu/neutron-compute-install.html" TargetMode="External"/><Relationship Id="rId5" Type="http://schemas.openxmlformats.org/officeDocument/2006/relationships/hyperlink" Target="https://docs.openstack.org/ubuntu/install-guide-rdo/neutron-verify.html" TargetMode="Externa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s://docs.openstack.org/ocata/install-guide-ubuntu/horizon-install.html#install-and-configure-components" TargetMode="External"/><Relationship Id="rId4" Type="http://schemas.openxmlformats.org/officeDocument/2006/relationships/hyperlink" Target="https://docs.openstack.org/ocata/install-guide-ubuntu/horizon-verify.html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questant.jp/q/T1V14VS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ntt.com/business/services/network/vpn/vpn/op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openstack.org/devstack/latest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comments" Target="../comments/comment3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questant.jp/q/N4V8CYN6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10.1.40.2/horizon/auth/login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ootcamp.ft.nttcloud.net/moodle/course/view.php?id=51" TargetMode="External"/><Relationship Id="rId4" Type="http://schemas.openxmlformats.org/officeDocument/2006/relationships/hyperlink" Target="http://10.1.40.2/horizon/auth/login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chiark.greenend.org.uk/~sgtatham/putty/latest.html" TargetMode="External"/><Relationship Id="rId4" Type="http://schemas.openxmlformats.org/officeDocument/2006/relationships/image" Target="../media/image4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docs.openstack.org/ocata/install-guide-ubuntu/environment-networking-controller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docs.openstack.org/ocata/install-guide-ubuntu/environment-networking-compute.html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comments" Target="../comments/comment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docs.openstack.org/ocata/install-guide-ubuntu/environment-packages.html" TargetMode="External"/><Relationship Id="rId4" Type="http://schemas.openxmlformats.org/officeDocument/2006/relationships/hyperlink" Target="https://docs.openstack.org/ocata/install-guide-ubuntu/environment-packages.html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docs.openstack.org/ocata/install-guide-ubuntu/environment-sql-database.html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docs.openstack.org/ocata/install-guide-ubuntu/environment-messaging.html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docs.openstack.org/ocata/install-guide-ubuntu/environment-memcached.html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Bootcamp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6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Cloud Course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Cloud Core TU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19~22 December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What’s Cloud?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NIST </a:t>
            </a:r>
            <a:r>
              <a:rPr lang="en"/>
              <a:t>(National Institute of Standards and Technology)</a:t>
            </a:r>
            <a:r>
              <a:rPr lang="en" sz="2400"/>
              <a:t> proposed: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On-demand Self Service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Broad Network Access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Via internet or intranet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Resource Pooling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virtualized resources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Rapid Elasticity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allocate resources automatically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Measured Service</a:t>
            </a:r>
          </a:p>
          <a:p>
            <a:pPr indent="-355600" lvl="2" marL="1371600" rtl="0">
              <a:spcBef>
                <a:spcPts val="0"/>
              </a:spcBef>
              <a:buSzPts val="2000"/>
              <a:buChar char="■"/>
            </a:pPr>
            <a:r>
              <a:rPr lang="en" sz="2000"/>
              <a:t>measure usage fee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Identity concept in Keystone</a:t>
            </a:r>
          </a:p>
        </p:txBody>
      </p:sp>
      <p:sp>
        <p:nvSpPr>
          <p:cNvPr id="1332" name="Shape 1332"/>
          <p:cNvSpPr txBox="1"/>
          <p:nvPr>
            <p:ph idx="1" type="body"/>
          </p:nvPr>
        </p:nvSpPr>
        <p:spPr>
          <a:xfrm>
            <a:off x="0" y="1159975"/>
            <a:ext cx="8520600" cy="107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Tenant(Projects) : It can be user group, projects or organization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: Access to services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Role : It determines user permissions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34" name="Shape 1334"/>
          <p:cNvGrpSpPr/>
          <p:nvPr/>
        </p:nvGrpSpPr>
        <p:grpSpPr>
          <a:xfrm>
            <a:off x="752456" y="2795344"/>
            <a:ext cx="7543195" cy="2242582"/>
            <a:chOff x="1404350" y="2156500"/>
            <a:chExt cx="7894500" cy="2586600"/>
          </a:xfrm>
        </p:grpSpPr>
        <p:sp>
          <p:nvSpPr>
            <p:cNvPr id="1335" name="Shape 1335"/>
            <p:cNvSpPr/>
            <p:nvPr/>
          </p:nvSpPr>
          <p:spPr>
            <a:xfrm>
              <a:off x="2181575" y="2156500"/>
              <a:ext cx="3733800" cy="2586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62350" y="3041600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1</a:t>
              </a: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3530750" y="3041600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3</a:t>
              </a: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699150" y="3041600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1</a:t>
              </a: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62350" y="3579825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2</a:t>
              </a: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699150" y="3620050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2</a:t>
              </a: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699150" y="4198500"/>
              <a:ext cx="854100" cy="3801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Project 3</a:t>
              </a:r>
            </a:p>
          </p:txBody>
        </p:sp>
        <p:sp>
          <p:nvSpPr>
            <p:cNvPr id="1342" name="Shape 1342"/>
            <p:cNvSpPr txBox="1"/>
            <p:nvPr/>
          </p:nvSpPr>
          <p:spPr>
            <a:xfrm>
              <a:off x="2424675" y="2159450"/>
              <a:ext cx="8229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User 1</a:t>
              </a:r>
            </a:p>
          </p:txBody>
        </p:sp>
        <p:sp>
          <p:nvSpPr>
            <p:cNvPr id="1343" name="Shape 1343"/>
            <p:cNvSpPr txBox="1"/>
            <p:nvPr/>
          </p:nvSpPr>
          <p:spPr>
            <a:xfrm>
              <a:off x="3546350" y="2156500"/>
              <a:ext cx="822900" cy="43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User 2</a:t>
              </a:r>
            </a:p>
          </p:txBody>
        </p:sp>
        <p:sp>
          <p:nvSpPr>
            <p:cNvPr id="1344" name="Shape 1344"/>
            <p:cNvSpPr txBox="1"/>
            <p:nvPr/>
          </p:nvSpPr>
          <p:spPr>
            <a:xfrm>
              <a:off x="4714750" y="2159445"/>
              <a:ext cx="8229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User 3</a:t>
              </a:r>
            </a:p>
          </p:txBody>
        </p:sp>
        <p:pic>
          <p:nvPicPr>
            <p:cNvPr id="1345" name="Shape 13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60802" y="2503373"/>
              <a:ext cx="380079" cy="3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Shape 13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99215" y="2503373"/>
              <a:ext cx="380079" cy="38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Shape 13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36165" y="2503373"/>
              <a:ext cx="380079" cy="380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8" name="Shape 1348"/>
            <p:cNvCxnSpPr>
              <a:stCxn id="1345" idx="1"/>
              <a:endCxn id="1336" idx="1"/>
            </p:cNvCxnSpPr>
            <p:nvPr/>
          </p:nvCxnSpPr>
          <p:spPr>
            <a:xfrm flipH="1">
              <a:off x="2362502" y="2693423"/>
              <a:ext cx="198300" cy="538200"/>
            </a:xfrm>
            <a:prstGeom prst="curvedConnector3">
              <a:avLst>
                <a:gd fmla="val 225752" name="adj1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1349" name="Shape 1349"/>
            <p:cNvCxnSpPr>
              <a:stCxn id="1345" idx="1"/>
              <a:endCxn id="1339" idx="1"/>
            </p:cNvCxnSpPr>
            <p:nvPr/>
          </p:nvCxnSpPr>
          <p:spPr>
            <a:xfrm flipH="1">
              <a:off x="2362502" y="2693423"/>
              <a:ext cx="198300" cy="1076400"/>
            </a:xfrm>
            <a:prstGeom prst="curvedConnector3">
              <a:avLst>
                <a:gd fmla="val 225752" name="adj1"/>
              </a:avLst>
            </a:prstGeom>
            <a:noFill/>
            <a:ln cap="flat" cmpd="sng" w="28575">
              <a:solidFill>
                <a:srgbClr val="FFFF00"/>
              </a:solidFill>
              <a:prstDash val="dash"/>
              <a:round/>
              <a:headEnd len="lg" w="lg" type="none"/>
              <a:tailEnd len="lg" w="lg" type="none"/>
            </a:ln>
          </p:spPr>
        </p:cxnSp>
        <p:sp>
          <p:nvSpPr>
            <p:cNvPr id="1350" name="Shape 1350"/>
            <p:cNvSpPr txBox="1"/>
            <p:nvPr/>
          </p:nvSpPr>
          <p:spPr>
            <a:xfrm>
              <a:off x="1404350" y="2715175"/>
              <a:ext cx="8541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3F3F3"/>
                  </a:solidFill>
                </a:rPr>
                <a:t>Member</a:t>
              </a:r>
            </a:p>
          </p:txBody>
        </p:sp>
        <p:sp>
          <p:nvSpPr>
            <p:cNvPr id="1351" name="Shape 1351"/>
            <p:cNvSpPr txBox="1"/>
            <p:nvPr/>
          </p:nvSpPr>
          <p:spPr>
            <a:xfrm>
              <a:off x="1570575" y="3365650"/>
              <a:ext cx="8541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3F3F3"/>
                  </a:solidFill>
                </a:rPr>
                <a:t>Admin</a:t>
              </a:r>
            </a:p>
          </p:txBody>
        </p:sp>
        <p:sp>
          <p:nvSpPr>
            <p:cNvPr id="1352" name="Shape 1352"/>
            <p:cNvSpPr txBox="1"/>
            <p:nvPr/>
          </p:nvSpPr>
          <p:spPr>
            <a:xfrm>
              <a:off x="5805050" y="2247700"/>
              <a:ext cx="34938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317500" lvl="0" marL="457200">
                <a:spcBef>
                  <a:spcPts val="0"/>
                </a:spcBef>
                <a:buClr>
                  <a:schemeClr val="accent3"/>
                </a:buClr>
                <a:buSzPts val="1400"/>
                <a:buChar char="●"/>
              </a:pPr>
              <a:r>
                <a:rPr lang="en">
                  <a:solidFill>
                    <a:schemeClr val="accent3"/>
                  </a:solidFill>
                </a:rPr>
                <a:t>Users can be part of many Projects </a:t>
              </a:r>
            </a:p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  <a:p>
              <a:pPr indent="-317500" lvl="0" marL="457200">
                <a:spcBef>
                  <a:spcPts val="0"/>
                </a:spcBef>
                <a:buClr>
                  <a:schemeClr val="accent3"/>
                </a:buClr>
                <a:buSzPts val="1400"/>
                <a:buChar char="●"/>
              </a:pPr>
              <a:r>
                <a:rPr lang="en">
                  <a:solidFill>
                    <a:schemeClr val="accent3"/>
                  </a:solidFill>
                </a:rPr>
                <a:t>Users can have different role in different projects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Identity concept in Keystone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58" name="Shape 1358"/>
          <p:cNvGrpSpPr/>
          <p:nvPr/>
        </p:nvGrpSpPr>
        <p:grpSpPr>
          <a:xfrm>
            <a:off x="196525" y="1998600"/>
            <a:ext cx="8635775" cy="2807400"/>
            <a:chOff x="266925" y="2243475"/>
            <a:chExt cx="8635775" cy="2807400"/>
          </a:xfrm>
        </p:grpSpPr>
        <p:pic>
          <p:nvPicPr>
            <p:cNvPr id="1359" name="Shape 13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494" y="3256344"/>
              <a:ext cx="1048950" cy="104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Shape 1360"/>
            <p:cNvSpPr/>
            <p:nvPr/>
          </p:nvSpPr>
          <p:spPr>
            <a:xfrm>
              <a:off x="2308675" y="2408425"/>
              <a:ext cx="1595700" cy="216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19000" y="2832800"/>
              <a:ext cx="1374900" cy="7554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608450" y="2535750"/>
              <a:ext cx="1595700" cy="1179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6866150" y="2408425"/>
              <a:ext cx="1595700" cy="216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6976475" y="2832800"/>
              <a:ext cx="1374900" cy="7554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 txBox="1"/>
            <p:nvPr/>
          </p:nvSpPr>
          <p:spPr>
            <a:xfrm>
              <a:off x="568650" y="2883750"/>
              <a:ext cx="11544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FFFFF"/>
                  </a:solidFill>
                </a:rPr>
                <a:t>User</a:t>
              </a:r>
              <a:r>
                <a:rPr lang="en">
                  <a:solidFill>
                    <a:srgbClr val="F3F3F3"/>
                  </a:solidFill>
                </a:rPr>
                <a:t> : Ankit </a:t>
              </a:r>
            </a:p>
          </p:txBody>
        </p:sp>
        <p:cxnSp>
          <p:nvCxnSpPr>
            <p:cNvPr id="1366" name="Shape 1366"/>
            <p:cNvCxnSpPr/>
            <p:nvPr/>
          </p:nvCxnSpPr>
          <p:spPr>
            <a:xfrm flipH="1" rot="10800000">
              <a:off x="1519356" y="3773643"/>
              <a:ext cx="704400" cy="14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67" name="Shape 1367"/>
            <p:cNvSpPr txBox="1"/>
            <p:nvPr/>
          </p:nvSpPr>
          <p:spPr>
            <a:xfrm>
              <a:off x="2452975" y="2452950"/>
              <a:ext cx="16806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/>
                <a:t>Tenant</a:t>
              </a:r>
              <a:r>
                <a:rPr lang="en"/>
                <a:t> : UG-01</a:t>
              </a:r>
            </a:p>
          </p:txBody>
        </p:sp>
        <p:sp>
          <p:nvSpPr>
            <p:cNvPr id="1368" name="Shape 1368"/>
            <p:cNvSpPr txBox="1"/>
            <p:nvPr/>
          </p:nvSpPr>
          <p:spPr>
            <a:xfrm>
              <a:off x="6998000" y="2452950"/>
              <a:ext cx="1904700" cy="2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/>
                <a:t>Tenant</a:t>
              </a:r>
              <a:r>
                <a:rPr lang="en"/>
                <a:t> : UG-02</a:t>
              </a:r>
            </a:p>
          </p:txBody>
        </p:sp>
        <p:sp>
          <p:nvSpPr>
            <p:cNvPr id="1369" name="Shape 1369"/>
            <p:cNvSpPr txBox="1"/>
            <p:nvPr/>
          </p:nvSpPr>
          <p:spPr>
            <a:xfrm>
              <a:off x="4591575" y="2578175"/>
              <a:ext cx="15957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OpenStack </a:t>
              </a:r>
              <a:r>
                <a:rPr b="1" lang="en"/>
                <a:t>Role</a:t>
              </a:r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➔"/>
              </a:pPr>
              <a:r>
                <a:rPr lang="en"/>
                <a:t>Admin</a:t>
              </a:r>
            </a:p>
            <a:p>
              <a:pPr indent="-317500" lvl="0" marL="457200" rtl="0">
                <a:spcBef>
                  <a:spcPts val="0"/>
                </a:spcBef>
                <a:spcAft>
                  <a:spcPts val="0"/>
                </a:spcAft>
                <a:buSzPts val="1400"/>
                <a:buChar char="➔"/>
              </a:pPr>
              <a:r>
                <a:rPr lang="en"/>
                <a:t>Member</a:t>
              </a:r>
            </a:p>
            <a:p>
              <a:pPr indent="-317500" lvl="0" marL="457200" rtl="0">
                <a:spcBef>
                  <a:spcPts val="0"/>
                </a:spcBef>
                <a:buSzPts val="1400"/>
                <a:buChar char="➔"/>
              </a:pPr>
              <a:r>
                <a:rPr lang="en"/>
                <a:t>etc</a:t>
              </a:r>
            </a:p>
          </p:txBody>
        </p:sp>
        <p:sp>
          <p:nvSpPr>
            <p:cNvPr id="1370" name="Shape 1370"/>
            <p:cNvSpPr txBox="1"/>
            <p:nvPr/>
          </p:nvSpPr>
          <p:spPr>
            <a:xfrm>
              <a:off x="4797305" y="3788050"/>
              <a:ext cx="1218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</a:rPr>
                <a:t>User is given certain role</a:t>
              </a:r>
            </a:p>
          </p:txBody>
        </p:sp>
        <p:sp>
          <p:nvSpPr>
            <p:cNvPr id="1371" name="Shape 1371"/>
            <p:cNvSpPr txBox="1"/>
            <p:nvPr/>
          </p:nvSpPr>
          <p:spPr>
            <a:xfrm>
              <a:off x="2537825" y="2909200"/>
              <a:ext cx="1374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 : Ankit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Role : Admin</a:t>
              </a:r>
            </a:p>
          </p:txBody>
        </p:sp>
        <p:sp>
          <p:nvSpPr>
            <p:cNvPr id="1372" name="Shape 1372"/>
            <p:cNvSpPr txBox="1"/>
            <p:nvPr/>
          </p:nvSpPr>
          <p:spPr>
            <a:xfrm>
              <a:off x="7018700" y="2909200"/>
              <a:ext cx="1374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 : Ankit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Role : Member</a:t>
              </a:r>
            </a:p>
          </p:txBody>
        </p:sp>
        <p:sp>
          <p:nvSpPr>
            <p:cNvPr id="1373" name="Shape 1373"/>
            <p:cNvSpPr txBox="1"/>
            <p:nvPr/>
          </p:nvSpPr>
          <p:spPr>
            <a:xfrm>
              <a:off x="1438638" y="3864425"/>
              <a:ext cx="8658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</a:rPr>
                <a:t>New user assigned to tenant</a:t>
              </a:r>
            </a:p>
          </p:txBody>
        </p:sp>
        <p:sp>
          <p:nvSpPr>
            <p:cNvPr id="1374" name="Shape 1374"/>
            <p:cNvSpPr txBox="1"/>
            <p:nvPr/>
          </p:nvSpPr>
          <p:spPr>
            <a:xfrm>
              <a:off x="7018689" y="4627225"/>
              <a:ext cx="18633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</a:rPr>
                <a:t>Same user can have different role in a different tenant </a:t>
              </a: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66925" y="2243475"/>
              <a:ext cx="8615100" cy="2807400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                    </a:t>
              </a:r>
            </a:p>
          </p:txBody>
        </p:sp>
      </p:grpSp>
      <p:sp>
        <p:nvSpPr>
          <p:cNvPr id="1376" name="Shape 13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77" name="Shape 1377"/>
          <p:cNvSpPr txBox="1"/>
          <p:nvPr/>
        </p:nvSpPr>
        <p:spPr>
          <a:xfrm>
            <a:off x="311700" y="1143275"/>
            <a:ext cx="997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following figure shows example of  user assignment to user groups and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 its role to each of the user groups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(Hands-On) Installing Keystone</a:t>
            </a:r>
          </a:p>
        </p:txBody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and configure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database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Install and configure keystone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the OpenStack Identity service on controller node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Create a domain, Projects, users and role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Click here to create  domains, projects, users, and roles.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5" name="Shape 1385"/>
          <p:cNvSpPr txBox="1"/>
          <p:nvPr/>
        </p:nvSpPr>
        <p:spPr>
          <a:xfrm>
            <a:off x="3027525" y="654600"/>
            <a:ext cx="44769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86" name="Shape 1386"/>
          <p:cNvSpPr txBox="1"/>
          <p:nvPr/>
        </p:nvSpPr>
        <p:spPr>
          <a:xfrm>
            <a:off x="5040250" y="717875"/>
            <a:ext cx="39744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Please use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Password : “ openstack ”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for all services for your </a:t>
            </a:r>
            <a:r>
              <a:rPr lang="en">
                <a:solidFill>
                  <a:srgbClr val="FF0000"/>
                </a:solidFill>
              </a:rPr>
              <a:t>convenience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(Hands-On) Installing Keystone</a:t>
            </a:r>
          </a:p>
        </p:txBody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Verify the operation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**Verify the operation of the Identity service before installing other services**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   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 to verify the Operation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(Hands-On) Installing Keystone</a:t>
            </a:r>
          </a:p>
        </p:txBody>
      </p:sp>
      <p:sp>
        <p:nvSpPr>
          <p:cNvPr id="1399" name="Shape 1399"/>
          <p:cNvSpPr txBox="1"/>
          <p:nvPr>
            <p:ph idx="1" type="body"/>
          </p:nvPr>
        </p:nvSpPr>
        <p:spPr>
          <a:xfrm>
            <a:off x="311700" y="11720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the script(OpenRC)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To increase the efficiency of client operation, OpenStack support simple client environment scripts aka OpenRC file.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Create OpenStack client environment scripts</a:t>
            </a:r>
            <a:r>
              <a:rPr lang="en"/>
              <a:t> </a:t>
            </a:r>
          </a:p>
        </p:txBody>
      </p:sp>
      <p:sp>
        <p:nvSpPr>
          <p:cNvPr id="1400" name="Shape 140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5" name="Shape 1405"/>
          <p:cNvGrpSpPr/>
          <p:nvPr/>
        </p:nvGrpSpPr>
        <p:grpSpPr>
          <a:xfrm>
            <a:off x="145650" y="-34987"/>
            <a:ext cx="8855500" cy="5042063"/>
            <a:chOff x="145650" y="-34987"/>
            <a:chExt cx="8855500" cy="5042063"/>
          </a:xfrm>
        </p:grpSpPr>
        <p:sp>
          <p:nvSpPr>
            <p:cNvPr id="1406" name="Shape 1406"/>
            <p:cNvSpPr/>
            <p:nvPr/>
          </p:nvSpPr>
          <p:spPr>
            <a:xfrm>
              <a:off x="145650" y="1073175"/>
              <a:ext cx="5528700" cy="3933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 txBox="1"/>
            <p:nvPr/>
          </p:nvSpPr>
          <p:spPr>
            <a:xfrm>
              <a:off x="918200" y="65948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6207550" y="1156975"/>
              <a:ext cx="2793600" cy="2541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 txBox="1"/>
            <p:nvPr/>
          </p:nvSpPr>
          <p:spPr>
            <a:xfrm>
              <a:off x="6923925" y="688875"/>
              <a:ext cx="1699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Compute node</a:t>
              </a:r>
            </a:p>
          </p:txBody>
        </p:sp>
        <p:pic>
          <p:nvPicPr>
            <p:cNvPr id="1410" name="Shape 14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5449" y="61899"/>
              <a:ext cx="457175" cy="4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1" name="Shape 1411"/>
            <p:cNvSpPr/>
            <p:nvPr/>
          </p:nvSpPr>
          <p:spPr>
            <a:xfrm>
              <a:off x="2852675" y="688875"/>
              <a:ext cx="1360500" cy="2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 HTTP Service</a:t>
              </a: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384075" y="14784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Horizon</a:t>
              </a: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384075" y="20197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Keystone</a:t>
              </a: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655175" y="1478450"/>
              <a:ext cx="904500" cy="1211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 txBox="1"/>
            <p:nvPr/>
          </p:nvSpPr>
          <p:spPr>
            <a:xfrm>
              <a:off x="1611675" y="1426125"/>
              <a:ext cx="9915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Glance</a:t>
              </a: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758675" y="1751925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API</a:t>
              </a: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758675" y="2257500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Registry</a:t>
              </a:r>
            </a:p>
          </p:txBody>
        </p:sp>
        <p:pic>
          <p:nvPicPr>
            <p:cNvPr id="1418" name="Shape 14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400" y="3757438"/>
              <a:ext cx="618188" cy="76202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419" name="Shape 1419"/>
            <p:cNvSpPr/>
            <p:nvPr/>
          </p:nvSpPr>
          <p:spPr>
            <a:xfrm>
              <a:off x="2951425" y="1478450"/>
              <a:ext cx="1179600" cy="30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 txBox="1"/>
            <p:nvPr/>
          </p:nvSpPr>
          <p:spPr>
            <a:xfrm>
              <a:off x="3027875" y="1462850"/>
              <a:ext cx="814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Nova</a:t>
              </a: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3145175" y="18291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nova-api</a:t>
              </a: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3145175" y="22575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Nova-certi</a:t>
              </a: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3149425" y="26858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-scheduler</a:t>
              </a: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3149425" y="31142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-conductor</a:t>
              </a: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3161975" y="35425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-consoleauth</a:t>
              </a: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3161975" y="39709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-proxy</a:t>
              </a: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4606325" y="29491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Rabbit-MQ</a:t>
              </a:r>
            </a:p>
          </p:txBody>
        </p:sp>
        <p:sp>
          <p:nvSpPr>
            <p:cNvPr id="1428" name="Shape 1428"/>
            <p:cNvSpPr/>
            <p:nvPr/>
          </p:nvSpPr>
          <p:spPr>
            <a:xfrm>
              <a:off x="6404900" y="1478450"/>
              <a:ext cx="11796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nova-compute</a:t>
              </a:r>
            </a:p>
          </p:txBody>
        </p:sp>
        <p:pic>
          <p:nvPicPr>
            <p:cNvPr id="1429" name="Shape 14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950" y="3075650"/>
              <a:ext cx="697500" cy="33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0" name="Shape 1430"/>
            <p:cNvSpPr txBox="1"/>
            <p:nvPr/>
          </p:nvSpPr>
          <p:spPr>
            <a:xfrm>
              <a:off x="6427550" y="3410950"/>
              <a:ext cx="1360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Native Hypervisor</a:t>
              </a: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6429950" y="1976250"/>
              <a:ext cx="1129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Libvirtd-driver</a:t>
              </a: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84075" y="2561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84075" y="3102350"/>
              <a:ext cx="991500" cy="15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</a:t>
              </a: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471075" y="3304525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cinder-api</a:t>
              </a: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467525" y="364365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backup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467525" y="39709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 scheduler</a:t>
              </a: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471075" y="43145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volumn</a:t>
              </a:r>
            </a:p>
          </p:txBody>
        </p:sp>
        <p:sp>
          <p:nvSpPr>
            <p:cNvPr id="1438" name="Shape 1438"/>
            <p:cNvSpPr txBox="1"/>
            <p:nvPr/>
          </p:nvSpPr>
          <p:spPr>
            <a:xfrm>
              <a:off x="471075" y="3030138"/>
              <a:ext cx="10467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7833075" y="1494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7833075" y="19762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cxnSp>
          <p:nvCxnSpPr>
            <p:cNvPr id="1441" name="Shape 1441"/>
            <p:cNvCxnSpPr>
              <a:stCxn id="1427" idx="3"/>
              <a:endCxn id="1428" idx="1"/>
            </p:cNvCxnSpPr>
            <p:nvPr/>
          </p:nvCxnSpPr>
          <p:spPr>
            <a:xfrm flipH="1" rot="10800000">
              <a:off x="5597825" y="1646100"/>
              <a:ext cx="807000" cy="1470600"/>
            </a:xfrm>
            <a:prstGeom prst="bent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2" name="Shape 1442"/>
            <p:cNvCxnSpPr/>
            <p:nvPr/>
          </p:nvCxnSpPr>
          <p:spPr>
            <a:xfrm>
              <a:off x="4097825" y="3115950"/>
              <a:ext cx="508500" cy="15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3" name="Shape 1443"/>
            <p:cNvCxnSpPr/>
            <p:nvPr/>
          </p:nvCxnSpPr>
          <p:spPr>
            <a:xfrm flipH="1" rot="10800000">
              <a:off x="3941775" y="1784812"/>
              <a:ext cx="2509200" cy="31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4" name="Shape 1444"/>
            <p:cNvCxnSpPr>
              <a:stCxn id="1421" idx="3"/>
              <a:endCxn id="1410" idx="3"/>
            </p:cNvCxnSpPr>
            <p:nvPr/>
          </p:nvCxnSpPr>
          <p:spPr>
            <a:xfrm flipH="1" rot="10800000">
              <a:off x="3920675" y="290450"/>
              <a:ext cx="741900" cy="1667700"/>
            </a:xfrm>
            <a:prstGeom prst="bentConnector3">
              <a:avLst>
                <a:gd fmla="val 13210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5" name="Shape 1445"/>
            <p:cNvCxnSpPr>
              <a:stCxn id="1426" idx="3"/>
              <a:endCxn id="1410" idx="2"/>
            </p:cNvCxnSpPr>
            <p:nvPr/>
          </p:nvCxnSpPr>
          <p:spPr>
            <a:xfrm flipH="1" rot="10800000">
              <a:off x="3937475" y="519100"/>
              <a:ext cx="496500" cy="35808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6" name="Shape 1446"/>
            <p:cNvCxnSpPr>
              <a:stCxn id="1423" idx="1"/>
              <a:endCxn id="1418" idx="0"/>
            </p:cNvCxnSpPr>
            <p:nvPr/>
          </p:nvCxnSpPr>
          <p:spPr>
            <a:xfrm flipH="1">
              <a:off x="2163625" y="2814850"/>
              <a:ext cx="985800" cy="9426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7" name="Shape 1447"/>
            <p:cNvCxnSpPr/>
            <p:nvPr/>
          </p:nvCxnSpPr>
          <p:spPr>
            <a:xfrm flipH="1">
              <a:off x="2319975" y="3249550"/>
              <a:ext cx="816900" cy="507900"/>
            </a:xfrm>
            <a:prstGeom prst="bentConnector3">
              <a:avLst>
                <a:gd fmla="val 923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448" name="Shape 1448"/>
            <p:cNvSpPr txBox="1"/>
            <p:nvPr/>
          </p:nvSpPr>
          <p:spPr>
            <a:xfrm>
              <a:off x="1854400" y="4700750"/>
              <a:ext cx="814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  <p:cxnSp>
          <p:nvCxnSpPr>
            <p:cNvPr id="1449" name="Shape 1449"/>
            <p:cNvCxnSpPr>
              <a:stCxn id="1416" idx="2"/>
              <a:endCxn id="1417" idx="0"/>
            </p:cNvCxnSpPr>
            <p:nvPr/>
          </p:nvCxnSpPr>
          <p:spPr>
            <a:xfrm flipH="1" rot="-5400000">
              <a:off x="2022525" y="2171925"/>
              <a:ext cx="170400" cy="600"/>
            </a:xfrm>
            <a:prstGeom prst="bentConnector3">
              <a:avLst>
                <a:gd fmla="val 5002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0" name="Shape 1450"/>
            <p:cNvCxnSpPr>
              <a:stCxn id="1415" idx="0"/>
            </p:cNvCxnSpPr>
            <p:nvPr/>
          </p:nvCxnSpPr>
          <p:spPr>
            <a:xfrm rot="-5400000">
              <a:off x="4167675" y="-716325"/>
              <a:ext cx="82200" cy="42027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1" name="Shape 1451"/>
            <p:cNvCxnSpPr/>
            <p:nvPr/>
          </p:nvCxnSpPr>
          <p:spPr>
            <a:xfrm>
              <a:off x="1928900" y="2689550"/>
              <a:ext cx="15000" cy="1061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2" name="Shape 1452"/>
            <p:cNvCxnSpPr>
              <a:endCxn id="1411" idx="0"/>
            </p:cNvCxnSpPr>
            <p:nvPr/>
          </p:nvCxnSpPr>
          <p:spPr>
            <a:xfrm flipH="1">
              <a:off x="3532925" y="297375"/>
              <a:ext cx="653700" cy="3915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3" name="Shape 1453"/>
            <p:cNvCxnSpPr>
              <a:stCxn id="1411" idx="2"/>
              <a:endCxn id="1412" idx="0"/>
            </p:cNvCxnSpPr>
            <p:nvPr/>
          </p:nvCxnSpPr>
          <p:spPr>
            <a:xfrm rot="5400000">
              <a:off x="1916225" y="-138225"/>
              <a:ext cx="580200" cy="26532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4" name="Shape 1454"/>
            <p:cNvCxnSpPr>
              <a:stCxn id="1412" idx="2"/>
              <a:endCxn id="1413" idx="0"/>
            </p:cNvCxnSpPr>
            <p:nvPr/>
          </p:nvCxnSpPr>
          <p:spPr>
            <a:xfrm>
              <a:off x="879825" y="1813550"/>
              <a:ext cx="0" cy="206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5" name="Shape 1455"/>
            <p:cNvCxnSpPr>
              <a:stCxn id="1416" idx="1"/>
              <a:endCxn id="1413" idx="3"/>
            </p:cNvCxnSpPr>
            <p:nvPr/>
          </p:nvCxnSpPr>
          <p:spPr>
            <a:xfrm flipH="1">
              <a:off x="1375575" y="1919475"/>
              <a:ext cx="383100" cy="267900"/>
            </a:xfrm>
            <a:prstGeom prst="bentConnector3">
              <a:avLst>
                <a:gd fmla="val 628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6" name="Shape 1456"/>
            <p:cNvCxnSpPr>
              <a:stCxn id="1412" idx="3"/>
              <a:endCxn id="1418" idx="1"/>
            </p:cNvCxnSpPr>
            <p:nvPr/>
          </p:nvCxnSpPr>
          <p:spPr>
            <a:xfrm>
              <a:off x="1375575" y="1646000"/>
              <a:ext cx="478800" cy="2492400"/>
            </a:xfrm>
            <a:prstGeom prst="bentConnector3">
              <a:avLst>
                <a:gd fmla="val 4842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7" name="Shape 1457"/>
            <p:cNvCxnSpPr>
              <a:stCxn id="1413" idx="2"/>
            </p:cNvCxnSpPr>
            <p:nvPr/>
          </p:nvCxnSpPr>
          <p:spPr>
            <a:xfrm flipH="1" rot="-5400000">
              <a:off x="148425" y="3086250"/>
              <a:ext cx="2083500" cy="620700"/>
            </a:xfrm>
            <a:prstGeom prst="bentConnector3">
              <a:avLst>
                <a:gd fmla="val 458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8" name="Shape 1458"/>
            <p:cNvCxnSpPr/>
            <p:nvPr/>
          </p:nvCxnSpPr>
          <p:spPr>
            <a:xfrm>
              <a:off x="1510250" y="4431475"/>
              <a:ext cx="31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9" name="Shape 1459"/>
            <p:cNvCxnSpPr>
              <a:stCxn id="1428" idx="2"/>
              <a:endCxn id="1431" idx="0"/>
            </p:cNvCxnSpPr>
            <p:nvPr/>
          </p:nvCxnSpPr>
          <p:spPr>
            <a:xfrm>
              <a:off x="6994700" y="1813550"/>
              <a:ext cx="0" cy="162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0" name="Shape 1460"/>
            <p:cNvCxnSpPr>
              <a:stCxn id="1431" idx="2"/>
              <a:endCxn id="1429" idx="0"/>
            </p:cNvCxnSpPr>
            <p:nvPr/>
          </p:nvCxnSpPr>
          <p:spPr>
            <a:xfrm>
              <a:off x="6994700" y="2311350"/>
              <a:ext cx="0" cy="764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461" name="Shape 1461"/>
            <p:cNvSpPr txBox="1"/>
            <p:nvPr/>
          </p:nvSpPr>
          <p:spPr>
            <a:xfrm>
              <a:off x="4704063" y="-34987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  <p:cxnSp>
          <p:nvCxnSpPr>
            <p:cNvPr id="1462" name="Shape 1462"/>
            <p:cNvCxnSpPr>
              <a:stCxn id="1431" idx="1"/>
              <a:endCxn id="1426" idx="2"/>
            </p:cNvCxnSpPr>
            <p:nvPr/>
          </p:nvCxnSpPr>
          <p:spPr>
            <a:xfrm flipH="1">
              <a:off x="3549650" y="2143800"/>
              <a:ext cx="2880300" cy="2085000"/>
            </a:xfrm>
            <a:prstGeom prst="bentConnector4">
              <a:avLst>
                <a:gd fmla="val 11284" name="adj1"/>
                <a:gd fmla="val 119242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3" name="Shape 1463"/>
            <p:cNvCxnSpPr>
              <a:endCxn id="1434" idx="1"/>
            </p:cNvCxnSpPr>
            <p:nvPr/>
          </p:nvCxnSpPr>
          <p:spPr>
            <a:xfrm flipH="1">
              <a:off x="471075" y="185125"/>
              <a:ext cx="3723600" cy="3248400"/>
            </a:xfrm>
            <a:prstGeom prst="bentConnector3">
              <a:avLst>
                <a:gd fmla="val 1063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4" name="Shape 1464"/>
            <p:cNvCxnSpPr/>
            <p:nvPr/>
          </p:nvCxnSpPr>
          <p:spPr>
            <a:xfrm flipH="1" rot="-5400000">
              <a:off x="1315725" y="3518325"/>
              <a:ext cx="1098600" cy="909900"/>
            </a:xfrm>
            <a:prstGeom prst="bentConnector3">
              <a:avLst>
                <a:gd fmla="val 12041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5" name="Shape 1465"/>
            <p:cNvCxnSpPr>
              <a:endCxn id="1434" idx="3"/>
            </p:cNvCxnSpPr>
            <p:nvPr/>
          </p:nvCxnSpPr>
          <p:spPr>
            <a:xfrm flipH="1">
              <a:off x="1168575" y="3422725"/>
              <a:ext cx="244500" cy="10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6" name="Shape 1466"/>
            <p:cNvCxnSpPr>
              <a:stCxn id="1436" idx="3"/>
            </p:cNvCxnSpPr>
            <p:nvPr/>
          </p:nvCxnSpPr>
          <p:spPr>
            <a:xfrm flipH="1" rot="10800000">
              <a:off x="1165025" y="4096000"/>
              <a:ext cx="240000" cy="3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7" name="Shape 1467"/>
            <p:cNvCxnSpPr>
              <a:stCxn id="1437" idx="3"/>
            </p:cNvCxnSpPr>
            <p:nvPr/>
          </p:nvCxnSpPr>
          <p:spPr>
            <a:xfrm>
              <a:off x="1168575" y="4443500"/>
              <a:ext cx="2367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468" name="Shape 1468"/>
          <p:cNvSpPr txBox="1"/>
          <p:nvPr>
            <p:ph type="title"/>
          </p:nvPr>
        </p:nvSpPr>
        <p:spPr>
          <a:xfrm>
            <a:off x="5590925" y="0"/>
            <a:ext cx="2654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Deployment Roadmap  </a:t>
            </a:r>
          </a:p>
        </p:txBody>
      </p:sp>
      <p:sp>
        <p:nvSpPr>
          <p:cNvPr id="1469" name="Shape 14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470" name="Shape 1470"/>
          <p:cNvCxnSpPr>
            <a:stCxn id="1432" idx="3"/>
            <a:endCxn id="1427" idx="2"/>
          </p:cNvCxnSpPr>
          <p:nvPr/>
        </p:nvCxnSpPr>
        <p:spPr>
          <a:xfrm>
            <a:off x="1375575" y="2728600"/>
            <a:ext cx="3726600" cy="555600"/>
          </a:xfrm>
          <a:prstGeom prst="bentConnector4">
            <a:avLst>
              <a:gd fmla="val 35518" name="adj1"/>
              <a:gd fmla="val 36541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471" name="Shape 1471"/>
          <p:cNvGrpSpPr/>
          <p:nvPr/>
        </p:nvGrpSpPr>
        <p:grpSpPr>
          <a:xfrm>
            <a:off x="7055775" y="3977225"/>
            <a:ext cx="1500800" cy="1069500"/>
            <a:chOff x="7538150" y="3929550"/>
            <a:chExt cx="1500800" cy="1069500"/>
          </a:xfrm>
        </p:grpSpPr>
        <p:cxnSp>
          <p:nvCxnSpPr>
            <p:cNvPr id="1472" name="Shape 1472"/>
            <p:cNvCxnSpPr/>
            <p:nvPr/>
          </p:nvCxnSpPr>
          <p:spPr>
            <a:xfrm flipH="1" rot="10800000">
              <a:off x="7539650" y="4065150"/>
              <a:ext cx="379500" cy="54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473" name="Shape 1473"/>
            <p:cNvSpPr/>
            <p:nvPr/>
          </p:nvSpPr>
          <p:spPr>
            <a:xfrm>
              <a:off x="7538150" y="4243250"/>
              <a:ext cx="379500" cy="1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sz="110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7539650" y="4539550"/>
              <a:ext cx="379500" cy="163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7539650" y="4835850"/>
              <a:ext cx="379500" cy="163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1476" name="Shape 1476"/>
            <p:cNvSpPr txBox="1"/>
            <p:nvPr/>
          </p:nvSpPr>
          <p:spPr>
            <a:xfrm>
              <a:off x="8064850" y="3929550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 Connectivity</a:t>
              </a:r>
            </a:p>
          </p:txBody>
        </p:sp>
        <p:sp>
          <p:nvSpPr>
            <p:cNvPr id="1477" name="Shape 1477"/>
            <p:cNvSpPr txBox="1"/>
            <p:nvPr/>
          </p:nvSpPr>
          <p:spPr>
            <a:xfrm>
              <a:off x="8102650" y="418311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Service</a:t>
              </a:r>
            </a:p>
          </p:txBody>
        </p:sp>
        <p:sp>
          <p:nvSpPr>
            <p:cNvPr id="1478" name="Shape 1478"/>
            <p:cNvSpPr txBox="1"/>
            <p:nvPr/>
          </p:nvSpPr>
          <p:spPr>
            <a:xfrm>
              <a:off x="8102650" y="4731775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Component</a:t>
              </a:r>
            </a:p>
          </p:txBody>
        </p:sp>
        <p:sp>
          <p:nvSpPr>
            <p:cNvPr id="1479" name="Shape 1479"/>
            <p:cNvSpPr txBox="1"/>
            <p:nvPr/>
          </p:nvSpPr>
          <p:spPr>
            <a:xfrm>
              <a:off x="8102650" y="443666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Node</a:t>
              </a: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Image Service : “Glance”</a:t>
            </a:r>
          </a:p>
        </p:txBody>
      </p:sp>
      <p:sp>
        <p:nvSpPr>
          <p:cNvPr id="1485" name="Shape 1485"/>
          <p:cNvSpPr txBox="1"/>
          <p:nvPr>
            <p:ph idx="1" type="body"/>
          </p:nvPr>
        </p:nvSpPr>
        <p:spPr>
          <a:xfrm>
            <a:off x="311700" y="1126750"/>
            <a:ext cx="8520600" cy="114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the module used to discover, deploy and manage VM images in the OpenStack environment.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service let compute service(Nova) know where to pick the image from.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store virtual machine images at verity of location such as object storage system, simple file system or external web services.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Installed on </a:t>
            </a:r>
            <a:r>
              <a:rPr lang="en">
                <a:solidFill>
                  <a:srgbClr val="E06666"/>
                </a:solidFill>
              </a:rPr>
              <a:t>Controller node</a:t>
            </a:r>
          </a:p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6" name="Shape 148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87" name="Shape 1487"/>
          <p:cNvSpPr/>
          <p:nvPr/>
        </p:nvSpPr>
        <p:spPr>
          <a:xfrm>
            <a:off x="3703550" y="3235275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Image Service : “Glance”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3" name="Shape 1493"/>
          <p:cNvSpPr txBox="1"/>
          <p:nvPr>
            <p:ph idx="1" type="body"/>
          </p:nvPr>
        </p:nvSpPr>
        <p:spPr>
          <a:xfrm>
            <a:off x="311700" y="1152475"/>
            <a:ext cx="8520600" cy="97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following diagram shows the main interfaces that the image service uses to register and retrieve the images from image database.</a:t>
            </a:r>
          </a:p>
        </p:txBody>
      </p:sp>
      <p:sp>
        <p:nvSpPr>
          <p:cNvPr id="1494" name="Shape 14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495" name="Shape 1495"/>
          <p:cNvGrpSpPr/>
          <p:nvPr/>
        </p:nvGrpSpPr>
        <p:grpSpPr>
          <a:xfrm>
            <a:off x="427350" y="2269271"/>
            <a:ext cx="7575600" cy="2756934"/>
            <a:chOff x="427350" y="2269271"/>
            <a:chExt cx="7575600" cy="2756934"/>
          </a:xfrm>
        </p:grpSpPr>
        <p:sp>
          <p:nvSpPr>
            <p:cNvPr id="1496" name="Shape 1496"/>
            <p:cNvSpPr/>
            <p:nvPr/>
          </p:nvSpPr>
          <p:spPr>
            <a:xfrm>
              <a:off x="427350" y="3032105"/>
              <a:ext cx="7575600" cy="1994100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673825" y="3290118"/>
              <a:ext cx="1825800" cy="451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      Identity Service</a:t>
              </a: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5761650" y="3322340"/>
              <a:ext cx="1825800" cy="451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      Compute Service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5827375" y="4187825"/>
              <a:ext cx="1760100" cy="3390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    </a:t>
              </a:r>
              <a:r>
                <a:rPr lang="en" sz="1100"/>
                <a:t>   Object Service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3202650" y="3290118"/>
              <a:ext cx="1825800" cy="45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  openstack-glance-api</a:t>
              </a: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3243775" y="4187824"/>
              <a:ext cx="1825800" cy="45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openstack-glance-registry</a:t>
              </a:r>
            </a:p>
          </p:txBody>
        </p:sp>
        <p:pic>
          <p:nvPicPr>
            <p:cNvPr id="1502" name="Shape 15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0111" y="2269271"/>
              <a:ext cx="733125" cy="620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Shape 1503"/>
            <p:cNvSpPr/>
            <p:nvPr/>
          </p:nvSpPr>
          <p:spPr>
            <a:xfrm>
              <a:off x="2499625" y="3491572"/>
              <a:ext cx="733200" cy="113100"/>
            </a:xfrm>
            <a:prstGeom prst="leftRightArrow">
              <a:avLst>
                <a:gd fmla="val 17063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028450" y="3491572"/>
              <a:ext cx="733200" cy="113100"/>
            </a:xfrm>
            <a:prstGeom prst="leftRightArrow">
              <a:avLst>
                <a:gd fmla="val 17063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505" name="Shape 1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2500" y="4217468"/>
              <a:ext cx="488450" cy="50921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506" name="Shape 1506"/>
            <p:cNvSpPr/>
            <p:nvPr/>
          </p:nvSpPr>
          <p:spPr>
            <a:xfrm rot="5400000">
              <a:off x="1365025" y="3928763"/>
              <a:ext cx="443400" cy="133800"/>
            </a:xfrm>
            <a:prstGeom prst="leftRightArrow">
              <a:avLst>
                <a:gd fmla="val 17063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 rot="5400000">
              <a:off x="3908938" y="3896541"/>
              <a:ext cx="443400" cy="133800"/>
            </a:xfrm>
            <a:prstGeom prst="leftRightArrow">
              <a:avLst>
                <a:gd fmla="val 17063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71450" y="4415496"/>
              <a:ext cx="1331100" cy="113100"/>
            </a:xfrm>
            <a:prstGeom prst="leftRightArrow">
              <a:avLst>
                <a:gd fmla="val 17063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509" name="Shape 1509"/>
            <p:cNvGrpSpPr/>
            <p:nvPr/>
          </p:nvGrpSpPr>
          <p:grpSpPr>
            <a:xfrm>
              <a:off x="1725275" y="3761742"/>
              <a:ext cx="2153250" cy="479463"/>
              <a:chOff x="1725275" y="3761742"/>
              <a:chExt cx="2153250" cy="479463"/>
            </a:xfrm>
          </p:grpSpPr>
          <p:cxnSp>
            <p:nvCxnSpPr>
              <p:cNvPr id="1510" name="Shape 1510"/>
              <p:cNvCxnSpPr/>
              <p:nvPr/>
            </p:nvCxnSpPr>
            <p:spPr>
              <a:xfrm flipH="1" rot="10800000">
                <a:off x="1791275" y="3949160"/>
                <a:ext cx="2087100" cy="14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sp>
            <p:nvSpPr>
              <p:cNvPr id="1511" name="Shape 1511"/>
              <p:cNvSpPr/>
              <p:nvPr/>
            </p:nvSpPr>
            <p:spPr>
              <a:xfrm>
                <a:off x="3812525" y="3761742"/>
                <a:ext cx="66000" cy="1875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Shape 1512"/>
              <p:cNvSpPr/>
              <p:nvPr/>
            </p:nvSpPr>
            <p:spPr>
              <a:xfrm>
                <a:off x="1725275" y="3949305"/>
                <a:ext cx="66000" cy="291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3" name="Shape 1513"/>
            <p:cNvSpPr/>
            <p:nvPr/>
          </p:nvSpPr>
          <p:spPr>
            <a:xfrm>
              <a:off x="6641550" y="3883338"/>
              <a:ext cx="66000" cy="291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14" name="Shape 1514"/>
            <p:cNvCxnSpPr>
              <a:endCxn id="1513" idx="0"/>
            </p:cNvCxnSpPr>
            <p:nvPr/>
          </p:nvCxnSpPr>
          <p:spPr>
            <a:xfrm flipH="1" rot="10800000">
              <a:off x="4448850" y="3883338"/>
              <a:ext cx="2225700" cy="25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515" name="Shape 1515"/>
            <p:cNvSpPr/>
            <p:nvPr/>
          </p:nvSpPr>
          <p:spPr>
            <a:xfrm>
              <a:off x="4403225" y="3761742"/>
              <a:ext cx="66000" cy="1875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4026150" y="2913977"/>
              <a:ext cx="66000" cy="339000"/>
            </a:xfrm>
            <a:prstGeom prst="upDown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 txBox="1"/>
            <p:nvPr/>
          </p:nvSpPr>
          <p:spPr>
            <a:xfrm>
              <a:off x="4552000" y="2608222"/>
              <a:ext cx="657300" cy="1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</p:grpSp>
      <p:sp>
        <p:nvSpPr>
          <p:cNvPr id="1518" name="Shape 1518"/>
          <p:cNvSpPr txBox="1"/>
          <p:nvPr/>
        </p:nvSpPr>
        <p:spPr>
          <a:xfrm>
            <a:off x="784275" y="4681000"/>
            <a:ext cx="22161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Image database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Component in Glance : </a:t>
            </a:r>
          </a:p>
        </p:txBody>
      </p:sp>
      <p:sp>
        <p:nvSpPr>
          <p:cNvPr id="1524" name="Shape 15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openstack-glance-api: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/>
              <a:t>Interacts with storage backend to handle request for the image retrieval and storage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openstack-glance-registry: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Manages  all the  metadata  about each of the images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"/>
              <a:t>Metadata includes size, type of images.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5" name="Shape 15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Glance Architecture : </a:t>
            </a:r>
          </a:p>
        </p:txBody>
      </p:sp>
      <p:sp>
        <p:nvSpPr>
          <p:cNvPr id="1531" name="Shape 15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32" name="Shape 1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750" y="1268813"/>
            <a:ext cx="6213401" cy="32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Shape 1533"/>
          <p:cNvSpPr txBox="1"/>
          <p:nvPr/>
        </p:nvSpPr>
        <p:spPr>
          <a:xfrm>
            <a:off x="163175" y="4746750"/>
            <a:ext cx="5192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000">
                <a:solidFill>
                  <a:srgbClr val="AAAAAA"/>
                </a:solidFill>
              </a:rPr>
              <a:t>http://www.sparkmycloud.com/blog/wp-content/uploads/2016/01/Untitled-drawing11.png</a:t>
            </a:r>
          </a:p>
        </p:txBody>
      </p:sp>
      <p:sp>
        <p:nvSpPr>
          <p:cNvPr id="1534" name="Shape 1534"/>
          <p:cNvSpPr/>
          <p:nvPr/>
        </p:nvSpPr>
        <p:spPr>
          <a:xfrm>
            <a:off x="2196650" y="1354000"/>
            <a:ext cx="5487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5" name="Shape 1535"/>
          <p:cNvSpPr/>
          <p:nvPr/>
        </p:nvSpPr>
        <p:spPr>
          <a:xfrm>
            <a:off x="2865575" y="1375925"/>
            <a:ext cx="1060200" cy="29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6" name="Shape 1536"/>
          <p:cNvSpPr/>
          <p:nvPr/>
        </p:nvSpPr>
        <p:spPr>
          <a:xfrm>
            <a:off x="5513600" y="2256900"/>
            <a:ext cx="1201200" cy="4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7" name="Shape 1537"/>
          <p:cNvSpPr/>
          <p:nvPr/>
        </p:nvSpPr>
        <p:spPr>
          <a:xfrm>
            <a:off x="6062900" y="2724650"/>
            <a:ext cx="837000" cy="23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8" name="Shape 1538"/>
          <p:cNvSpPr/>
          <p:nvPr/>
        </p:nvSpPr>
        <p:spPr>
          <a:xfrm>
            <a:off x="130550" y="1060400"/>
            <a:ext cx="1131000" cy="572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800"/>
              <a:t>Any application that uses Glance server</a:t>
            </a:r>
          </a:p>
        </p:txBody>
      </p:sp>
      <p:sp>
        <p:nvSpPr>
          <p:cNvPr id="1539" name="Shape 1539"/>
          <p:cNvSpPr/>
          <p:nvPr/>
        </p:nvSpPr>
        <p:spPr>
          <a:xfrm>
            <a:off x="3980175" y="560325"/>
            <a:ext cx="1131000" cy="572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Exposes Glance functionality via REST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451700" y="1865250"/>
            <a:ext cx="1131000" cy="572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Unifies the communication between Glance and databases</a:t>
            </a:r>
          </a:p>
        </p:txBody>
      </p:sp>
      <p:sp>
        <p:nvSpPr>
          <p:cNvPr id="1541" name="Shape 1541"/>
          <p:cNvSpPr/>
          <p:nvPr/>
        </p:nvSpPr>
        <p:spPr>
          <a:xfrm>
            <a:off x="6459825" y="397075"/>
            <a:ext cx="1353300" cy="871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800"/>
              <a:t>Middleware that Manages: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- Authorization,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- Notifications,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800"/>
              <a:t>- Policies,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- Database connections</a:t>
            </a:r>
          </a:p>
        </p:txBody>
      </p:sp>
      <p:sp>
        <p:nvSpPr>
          <p:cNvPr id="1542" name="Shape 1542"/>
          <p:cNvSpPr/>
          <p:nvPr/>
        </p:nvSpPr>
        <p:spPr>
          <a:xfrm>
            <a:off x="7549750" y="3224675"/>
            <a:ext cx="1131000" cy="572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800"/>
              <a:t>Organize interaction between Glance and various data stores</a:t>
            </a:r>
          </a:p>
        </p:txBody>
      </p:sp>
      <p:cxnSp>
        <p:nvCxnSpPr>
          <p:cNvPr id="1543" name="Shape 1543"/>
          <p:cNvCxnSpPr>
            <a:stCxn id="1534" idx="1"/>
          </p:cNvCxnSpPr>
          <p:nvPr/>
        </p:nvCxnSpPr>
        <p:spPr>
          <a:xfrm rot="10800000">
            <a:off x="1261550" y="1354150"/>
            <a:ext cx="935100" cy="10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4" name="Shape 1544"/>
          <p:cNvCxnSpPr>
            <a:endCxn id="1539" idx="1"/>
          </p:cNvCxnSpPr>
          <p:nvPr/>
        </p:nvCxnSpPr>
        <p:spPr>
          <a:xfrm flipH="1" rot="10800000">
            <a:off x="3428475" y="846675"/>
            <a:ext cx="551700" cy="50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5" name="Shape 1545"/>
          <p:cNvCxnSpPr>
            <a:stCxn id="1536" idx="3"/>
            <a:endCxn id="1540" idx="1"/>
          </p:cNvCxnSpPr>
          <p:nvPr/>
        </p:nvCxnSpPr>
        <p:spPr>
          <a:xfrm flipH="1" rot="10800000">
            <a:off x="6714800" y="2151750"/>
            <a:ext cx="736800" cy="31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6" name="Shape 1546"/>
          <p:cNvCxnSpPr>
            <a:endCxn id="1542" idx="1"/>
          </p:cNvCxnSpPr>
          <p:nvPr/>
        </p:nvCxnSpPr>
        <p:spPr>
          <a:xfrm>
            <a:off x="6636550" y="2964125"/>
            <a:ext cx="913200" cy="546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7" name="Shape 1547"/>
          <p:cNvCxnSpPr>
            <a:stCxn id="1548" idx="3"/>
            <a:endCxn id="1541" idx="1"/>
          </p:cNvCxnSpPr>
          <p:nvPr/>
        </p:nvCxnSpPr>
        <p:spPr>
          <a:xfrm flipH="1" rot="10800000">
            <a:off x="5078350" y="833025"/>
            <a:ext cx="1381500" cy="91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8" name="Shape 1548"/>
          <p:cNvSpPr/>
          <p:nvPr/>
        </p:nvSpPr>
        <p:spPr>
          <a:xfrm>
            <a:off x="4063450" y="1495425"/>
            <a:ext cx="1014900" cy="50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538775" y="1955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Why move to the Cloud?</a:t>
            </a: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Glance Format : </a:t>
            </a:r>
          </a:p>
        </p:txBody>
      </p:sp>
      <p:sp>
        <p:nvSpPr>
          <p:cNvPr id="1554" name="Shape 15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555" name="Shape 1555"/>
          <p:cNvGraphicFramePr/>
          <p:nvPr/>
        </p:nvGraphicFramePr>
        <p:xfrm>
          <a:off x="952500" y="118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{8BEF2AA2-4C5F-4E2E-9E3E-9E546EC5DBFA}</a:tableStyleId>
              </a:tblPr>
              <a:tblGrid>
                <a:gridCol w="1547950"/>
                <a:gridCol w="5691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Disk Format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82880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Description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Raw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Unstructured</a:t>
                      </a:r>
                      <a:r>
                        <a:rPr lang="en">
                          <a:solidFill>
                            <a:srgbClr val="CACACA"/>
                          </a:solidFill>
                        </a:rPr>
                        <a:t> disk format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VHD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Most common format supported by most OpenStack virtualization technologies except KVM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VMDK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Format popularized by VMware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qcow2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QEMU image format, native format for KVM and QEMU. Supports 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Advanced functions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VDI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Virtual disk image format originated by Oracle VM VirtualBox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ISO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Archive format for optical disks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AMI, ARI, AKI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CACACA"/>
                          </a:solidFill>
                        </a:rPr>
                        <a:t>Amazon machine, ramdisk and kernel images res.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Glance Status Flow: </a:t>
            </a:r>
          </a:p>
        </p:txBody>
      </p:sp>
      <p:sp>
        <p:nvSpPr>
          <p:cNvPr id="1561" name="Shape 15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62" name="Shape 1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2200"/>
            <a:ext cx="4465001" cy="33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3" cy="31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Shape 1564"/>
          <p:cNvSpPr txBox="1"/>
          <p:nvPr/>
        </p:nvSpPr>
        <p:spPr>
          <a:xfrm>
            <a:off x="5078325" y="1837900"/>
            <a:ext cx="37245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CACACA"/>
              </a:buClr>
              <a:buSzPts val="1400"/>
              <a:buChar char="●"/>
            </a:pPr>
            <a:r>
              <a:rPr lang="en">
                <a:solidFill>
                  <a:srgbClr val="CACACA"/>
                </a:solidFill>
              </a:rPr>
              <a:t>Glance status flow shows the status of the image while creating and uploading.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(Hands-On) Installing Glance</a:t>
            </a:r>
          </a:p>
        </p:txBody>
      </p:sp>
      <p:sp>
        <p:nvSpPr>
          <p:cNvPr id="1570" name="Shape 15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and configure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Database, Service Credentials and API endpoints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/>
              <a:t>Install and configure Glance</a:t>
            </a:r>
          </a:p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the Glance service on Controller node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Verify Operation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Click here to verify the Operation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1" name="Shape 15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Notification</a:t>
            </a:r>
          </a:p>
        </p:txBody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br>
              <a:rPr lang="en" sz="2400"/>
            </a:br>
            <a:r>
              <a:rPr lang="en" sz="2400"/>
              <a:t>When today lecture finished</a:t>
            </a:r>
            <a:br>
              <a:rPr lang="en" sz="2400"/>
            </a:br>
            <a:r>
              <a:rPr lang="en" sz="2400"/>
              <a:t>Please answer the following questionnaire </a:t>
            </a:r>
            <a:br>
              <a:rPr lang="en" sz="2400"/>
            </a:br>
            <a:br>
              <a:rPr lang="en" sz="2400"/>
            </a:br>
            <a:r>
              <a:rPr lang="en" sz="2400"/>
              <a:t>Day 1: </a:t>
            </a: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 here to give your precious feedback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Shape 15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Day 2 : </a:t>
            </a:r>
          </a:p>
        </p:txBody>
      </p:sp>
      <p:sp>
        <p:nvSpPr>
          <p:cNvPr id="1584" name="Shape 1584"/>
          <p:cNvSpPr txBox="1"/>
          <p:nvPr>
            <p:ph idx="1" type="body"/>
          </p:nvPr>
        </p:nvSpPr>
        <p:spPr>
          <a:xfrm>
            <a:off x="311700" y="8030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9:30 ~ 12:00 : Installing Nova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12:00 ~ 13:00 : Lunch Break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13:00 ~ 15:30 : Installing Neutron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15:30 ~ 14:30 : Installing Horizon and understanding the dashboard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17:00 ~ 17:30 : Feedback and </a:t>
            </a:r>
            <a:r>
              <a:rPr lang="en"/>
              <a:t>wrap up</a:t>
            </a:r>
          </a:p>
        </p:txBody>
      </p:sp>
      <p:sp>
        <p:nvSpPr>
          <p:cNvPr id="1585" name="Shape 15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Shape 1590"/>
          <p:cNvGrpSpPr/>
          <p:nvPr/>
        </p:nvGrpSpPr>
        <p:grpSpPr>
          <a:xfrm>
            <a:off x="145650" y="-34987"/>
            <a:ext cx="8855500" cy="5042063"/>
            <a:chOff x="145650" y="-34987"/>
            <a:chExt cx="8855500" cy="5042063"/>
          </a:xfrm>
        </p:grpSpPr>
        <p:sp>
          <p:nvSpPr>
            <p:cNvPr id="1591" name="Shape 1591"/>
            <p:cNvSpPr/>
            <p:nvPr/>
          </p:nvSpPr>
          <p:spPr>
            <a:xfrm>
              <a:off x="145650" y="1073175"/>
              <a:ext cx="5528700" cy="3933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 txBox="1"/>
            <p:nvPr/>
          </p:nvSpPr>
          <p:spPr>
            <a:xfrm>
              <a:off x="918200" y="65948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6207550" y="1156975"/>
              <a:ext cx="2793600" cy="2541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 txBox="1"/>
            <p:nvPr/>
          </p:nvSpPr>
          <p:spPr>
            <a:xfrm>
              <a:off x="6923925" y="688875"/>
              <a:ext cx="1699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Compute node</a:t>
              </a:r>
            </a:p>
          </p:txBody>
        </p:sp>
        <p:pic>
          <p:nvPicPr>
            <p:cNvPr id="1595" name="Shape 15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5449" y="61899"/>
              <a:ext cx="457175" cy="4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Shape 1596"/>
            <p:cNvSpPr/>
            <p:nvPr/>
          </p:nvSpPr>
          <p:spPr>
            <a:xfrm>
              <a:off x="2852675" y="688875"/>
              <a:ext cx="1360500" cy="2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 HTTP Service</a:t>
              </a: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384075" y="14784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Horizon</a:t>
              </a: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84075" y="20197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Keystone</a:t>
              </a: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1655175" y="1478450"/>
              <a:ext cx="904500" cy="1211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 txBox="1"/>
            <p:nvPr/>
          </p:nvSpPr>
          <p:spPr>
            <a:xfrm>
              <a:off x="1611675" y="1426125"/>
              <a:ext cx="9915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Glance</a:t>
              </a: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1758675" y="1751925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API</a:t>
              </a: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1758675" y="2257500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Registry</a:t>
              </a:r>
            </a:p>
          </p:txBody>
        </p:sp>
        <p:pic>
          <p:nvPicPr>
            <p:cNvPr id="1603" name="Shape 16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400" y="3757438"/>
              <a:ext cx="618188" cy="76202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604" name="Shape 1604"/>
            <p:cNvSpPr/>
            <p:nvPr/>
          </p:nvSpPr>
          <p:spPr>
            <a:xfrm>
              <a:off x="2951425" y="1478450"/>
              <a:ext cx="1179600" cy="303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 txBox="1"/>
            <p:nvPr/>
          </p:nvSpPr>
          <p:spPr>
            <a:xfrm>
              <a:off x="3027875" y="1462850"/>
              <a:ext cx="814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Nova</a:t>
              </a: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3145175" y="18291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nova-api</a:t>
              </a: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3145175" y="22575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Nova-certi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3149425" y="26858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-scheduler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3149425" y="31142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-conductor</a:t>
              </a: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3161975" y="35425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-consoleauth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3161975" y="39709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-proxy</a:t>
              </a: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4606325" y="29491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Rabbit-MQ</a:t>
              </a: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6404900" y="1478450"/>
              <a:ext cx="1179600" cy="33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nova-compute</a:t>
              </a:r>
            </a:p>
          </p:txBody>
        </p:sp>
        <p:pic>
          <p:nvPicPr>
            <p:cNvPr id="1614" name="Shape 16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950" y="3075650"/>
              <a:ext cx="697500" cy="33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5" name="Shape 1615"/>
            <p:cNvSpPr txBox="1"/>
            <p:nvPr/>
          </p:nvSpPr>
          <p:spPr>
            <a:xfrm>
              <a:off x="6427550" y="3410950"/>
              <a:ext cx="1360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Native Hypervisor</a:t>
              </a: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6429950" y="1976250"/>
              <a:ext cx="1129500" cy="33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Libvirtd-driver</a:t>
              </a: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384075" y="2561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384075" y="3102350"/>
              <a:ext cx="991500" cy="15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</a:t>
              </a: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471075" y="3304525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cinder-api</a:t>
              </a: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467525" y="364365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backup</a:t>
              </a: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467525" y="39709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 scheduler</a:t>
              </a: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471075" y="43145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volumn</a:t>
              </a:r>
            </a:p>
          </p:txBody>
        </p:sp>
        <p:sp>
          <p:nvSpPr>
            <p:cNvPr id="1623" name="Shape 1623"/>
            <p:cNvSpPr txBox="1"/>
            <p:nvPr/>
          </p:nvSpPr>
          <p:spPr>
            <a:xfrm>
              <a:off x="471075" y="3030138"/>
              <a:ext cx="10467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7833075" y="1494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625" name="Shape 1625"/>
            <p:cNvSpPr/>
            <p:nvPr/>
          </p:nvSpPr>
          <p:spPr>
            <a:xfrm>
              <a:off x="7833075" y="19762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cxnSp>
          <p:nvCxnSpPr>
            <p:cNvPr id="1626" name="Shape 1626"/>
            <p:cNvCxnSpPr>
              <a:stCxn id="1612" idx="3"/>
              <a:endCxn id="1613" idx="1"/>
            </p:cNvCxnSpPr>
            <p:nvPr/>
          </p:nvCxnSpPr>
          <p:spPr>
            <a:xfrm flipH="1" rot="10800000">
              <a:off x="5597825" y="1646100"/>
              <a:ext cx="807000" cy="1470600"/>
            </a:xfrm>
            <a:prstGeom prst="bent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27" name="Shape 1627"/>
            <p:cNvCxnSpPr/>
            <p:nvPr/>
          </p:nvCxnSpPr>
          <p:spPr>
            <a:xfrm>
              <a:off x="4097825" y="3115950"/>
              <a:ext cx="508500" cy="15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28" name="Shape 1628"/>
            <p:cNvCxnSpPr/>
            <p:nvPr/>
          </p:nvCxnSpPr>
          <p:spPr>
            <a:xfrm flipH="1" rot="10800000">
              <a:off x="3941775" y="1784812"/>
              <a:ext cx="2509200" cy="31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29" name="Shape 1629"/>
            <p:cNvCxnSpPr>
              <a:stCxn id="1606" idx="3"/>
              <a:endCxn id="1595" idx="3"/>
            </p:cNvCxnSpPr>
            <p:nvPr/>
          </p:nvCxnSpPr>
          <p:spPr>
            <a:xfrm flipH="1" rot="10800000">
              <a:off x="3920675" y="290450"/>
              <a:ext cx="741900" cy="1667700"/>
            </a:xfrm>
            <a:prstGeom prst="bentConnector3">
              <a:avLst>
                <a:gd fmla="val 13210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0" name="Shape 1630"/>
            <p:cNvCxnSpPr>
              <a:stCxn id="1611" idx="3"/>
              <a:endCxn id="1595" idx="2"/>
            </p:cNvCxnSpPr>
            <p:nvPr/>
          </p:nvCxnSpPr>
          <p:spPr>
            <a:xfrm flipH="1" rot="10800000">
              <a:off x="3937475" y="519100"/>
              <a:ext cx="496500" cy="35808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1" name="Shape 1631"/>
            <p:cNvCxnSpPr>
              <a:stCxn id="1608" idx="1"/>
              <a:endCxn id="1603" idx="0"/>
            </p:cNvCxnSpPr>
            <p:nvPr/>
          </p:nvCxnSpPr>
          <p:spPr>
            <a:xfrm flipH="1">
              <a:off x="2163625" y="2814850"/>
              <a:ext cx="985800" cy="9426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2" name="Shape 1632"/>
            <p:cNvCxnSpPr/>
            <p:nvPr/>
          </p:nvCxnSpPr>
          <p:spPr>
            <a:xfrm flipH="1">
              <a:off x="2319975" y="3249550"/>
              <a:ext cx="816900" cy="507900"/>
            </a:xfrm>
            <a:prstGeom prst="bentConnector3">
              <a:avLst>
                <a:gd fmla="val 923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33" name="Shape 1633"/>
            <p:cNvSpPr txBox="1"/>
            <p:nvPr/>
          </p:nvSpPr>
          <p:spPr>
            <a:xfrm>
              <a:off x="1854400" y="4700750"/>
              <a:ext cx="814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  <p:cxnSp>
          <p:nvCxnSpPr>
            <p:cNvPr id="1634" name="Shape 1634"/>
            <p:cNvCxnSpPr>
              <a:stCxn id="1601" idx="2"/>
              <a:endCxn id="1602" idx="0"/>
            </p:cNvCxnSpPr>
            <p:nvPr/>
          </p:nvCxnSpPr>
          <p:spPr>
            <a:xfrm flipH="1" rot="-5400000">
              <a:off x="2022525" y="2171925"/>
              <a:ext cx="170400" cy="600"/>
            </a:xfrm>
            <a:prstGeom prst="bentConnector3">
              <a:avLst>
                <a:gd fmla="val 5002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5" name="Shape 1635"/>
            <p:cNvCxnSpPr>
              <a:stCxn id="1600" idx="0"/>
            </p:cNvCxnSpPr>
            <p:nvPr/>
          </p:nvCxnSpPr>
          <p:spPr>
            <a:xfrm rot="-5400000">
              <a:off x="4167675" y="-716325"/>
              <a:ext cx="82200" cy="42027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6" name="Shape 1636"/>
            <p:cNvCxnSpPr/>
            <p:nvPr/>
          </p:nvCxnSpPr>
          <p:spPr>
            <a:xfrm>
              <a:off x="1928900" y="2689550"/>
              <a:ext cx="15000" cy="1061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7" name="Shape 1637"/>
            <p:cNvCxnSpPr>
              <a:endCxn id="1596" idx="0"/>
            </p:cNvCxnSpPr>
            <p:nvPr/>
          </p:nvCxnSpPr>
          <p:spPr>
            <a:xfrm flipH="1">
              <a:off x="3532925" y="297375"/>
              <a:ext cx="653700" cy="3915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8" name="Shape 1638"/>
            <p:cNvCxnSpPr>
              <a:stCxn id="1596" idx="2"/>
              <a:endCxn id="1597" idx="0"/>
            </p:cNvCxnSpPr>
            <p:nvPr/>
          </p:nvCxnSpPr>
          <p:spPr>
            <a:xfrm rot="5400000">
              <a:off x="1916225" y="-138225"/>
              <a:ext cx="580200" cy="26532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39" name="Shape 1639"/>
            <p:cNvCxnSpPr>
              <a:stCxn id="1597" idx="2"/>
              <a:endCxn id="1598" idx="0"/>
            </p:cNvCxnSpPr>
            <p:nvPr/>
          </p:nvCxnSpPr>
          <p:spPr>
            <a:xfrm>
              <a:off x="879825" y="1813550"/>
              <a:ext cx="0" cy="206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0" name="Shape 1640"/>
            <p:cNvCxnSpPr>
              <a:stCxn id="1601" idx="1"/>
              <a:endCxn id="1598" idx="3"/>
            </p:cNvCxnSpPr>
            <p:nvPr/>
          </p:nvCxnSpPr>
          <p:spPr>
            <a:xfrm flipH="1">
              <a:off x="1375575" y="1919475"/>
              <a:ext cx="383100" cy="267900"/>
            </a:xfrm>
            <a:prstGeom prst="bentConnector3">
              <a:avLst>
                <a:gd fmla="val 628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1" name="Shape 1641"/>
            <p:cNvCxnSpPr>
              <a:stCxn id="1597" idx="3"/>
              <a:endCxn id="1603" idx="1"/>
            </p:cNvCxnSpPr>
            <p:nvPr/>
          </p:nvCxnSpPr>
          <p:spPr>
            <a:xfrm>
              <a:off x="1375575" y="1646000"/>
              <a:ext cx="478800" cy="2492400"/>
            </a:xfrm>
            <a:prstGeom prst="bentConnector3">
              <a:avLst>
                <a:gd fmla="val 4842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2" name="Shape 1642"/>
            <p:cNvCxnSpPr>
              <a:stCxn id="1598" idx="2"/>
            </p:cNvCxnSpPr>
            <p:nvPr/>
          </p:nvCxnSpPr>
          <p:spPr>
            <a:xfrm flipH="1" rot="-5400000">
              <a:off x="148425" y="3086250"/>
              <a:ext cx="2083500" cy="620700"/>
            </a:xfrm>
            <a:prstGeom prst="bentConnector3">
              <a:avLst>
                <a:gd fmla="val 458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3" name="Shape 1643"/>
            <p:cNvCxnSpPr/>
            <p:nvPr/>
          </p:nvCxnSpPr>
          <p:spPr>
            <a:xfrm>
              <a:off x="1510250" y="4431475"/>
              <a:ext cx="31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4" name="Shape 1644"/>
            <p:cNvCxnSpPr>
              <a:stCxn id="1613" idx="2"/>
              <a:endCxn id="1616" idx="0"/>
            </p:cNvCxnSpPr>
            <p:nvPr/>
          </p:nvCxnSpPr>
          <p:spPr>
            <a:xfrm>
              <a:off x="6994700" y="1813550"/>
              <a:ext cx="0" cy="162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5" name="Shape 1645"/>
            <p:cNvCxnSpPr>
              <a:stCxn id="1616" idx="2"/>
              <a:endCxn id="1614" idx="0"/>
            </p:cNvCxnSpPr>
            <p:nvPr/>
          </p:nvCxnSpPr>
          <p:spPr>
            <a:xfrm>
              <a:off x="6994700" y="2311350"/>
              <a:ext cx="0" cy="764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46" name="Shape 1646"/>
            <p:cNvSpPr txBox="1"/>
            <p:nvPr/>
          </p:nvSpPr>
          <p:spPr>
            <a:xfrm>
              <a:off x="4704063" y="-34987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  <p:cxnSp>
          <p:nvCxnSpPr>
            <p:cNvPr id="1647" name="Shape 1647"/>
            <p:cNvCxnSpPr>
              <a:stCxn id="1616" idx="1"/>
              <a:endCxn id="1611" idx="2"/>
            </p:cNvCxnSpPr>
            <p:nvPr/>
          </p:nvCxnSpPr>
          <p:spPr>
            <a:xfrm flipH="1">
              <a:off x="3549650" y="2143800"/>
              <a:ext cx="2880300" cy="2085000"/>
            </a:xfrm>
            <a:prstGeom prst="bentConnector4">
              <a:avLst>
                <a:gd fmla="val 11284" name="adj1"/>
                <a:gd fmla="val 119242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8" name="Shape 1648"/>
            <p:cNvCxnSpPr>
              <a:endCxn id="1619" idx="1"/>
            </p:cNvCxnSpPr>
            <p:nvPr/>
          </p:nvCxnSpPr>
          <p:spPr>
            <a:xfrm flipH="1">
              <a:off x="471075" y="185125"/>
              <a:ext cx="3723600" cy="3248400"/>
            </a:xfrm>
            <a:prstGeom prst="bentConnector3">
              <a:avLst>
                <a:gd fmla="val 1063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9" name="Shape 1649"/>
            <p:cNvCxnSpPr/>
            <p:nvPr/>
          </p:nvCxnSpPr>
          <p:spPr>
            <a:xfrm flipH="1" rot="-5400000">
              <a:off x="1315725" y="3518325"/>
              <a:ext cx="1098600" cy="909900"/>
            </a:xfrm>
            <a:prstGeom prst="bentConnector3">
              <a:avLst>
                <a:gd fmla="val 12041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50" name="Shape 1650"/>
            <p:cNvCxnSpPr>
              <a:endCxn id="1619" idx="3"/>
            </p:cNvCxnSpPr>
            <p:nvPr/>
          </p:nvCxnSpPr>
          <p:spPr>
            <a:xfrm flipH="1">
              <a:off x="1168575" y="3422725"/>
              <a:ext cx="244500" cy="10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51" name="Shape 1651"/>
            <p:cNvCxnSpPr>
              <a:stCxn id="1621" idx="3"/>
            </p:cNvCxnSpPr>
            <p:nvPr/>
          </p:nvCxnSpPr>
          <p:spPr>
            <a:xfrm flipH="1" rot="10800000">
              <a:off x="1165025" y="4096000"/>
              <a:ext cx="240000" cy="3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52" name="Shape 1652"/>
            <p:cNvCxnSpPr>
              <a:stCxn id="1622" idx="3"/>
            </p:cNvCxnSpPr>
            <p:nvPr/>
          </p:nvCxnSpPr>
          <p:spPr>
            <a:xfrm>
              <a:off x="1168575" y="4443500"/>
              <a:ext cx="2367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653" name="Shape 1653"/>
          <p:cNvSpPr txBox="1"/>
          <p:nvPr>
            <p:ph type="title"/>
          </p:nvPr>
        </p:nvSpPr>
        <p:spPr>
          <a:xfrm>
            <a:off x="5590925" y="0"/>
            <a:ext cx="2654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Deployment Roadmap  </a:t>
            </a:r>
          </a:p>
        </p:txBody>
      </p:sp>
      <p:sp>
        <p:nvSpPr>
          <p:cNvPr id="1654" name="Shape 16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655" name="Shape 1655"/>
          <p:cNvCxnSpPr>
            <a:stCxn id="1617" idx="3"/>
            <a:endCxn id="1612" idx="2"/>
          </p:cNvCxnSpPr>
          <p:nvPr/>
        </p:nvCxnSpPr>
        <p:spPr>
          <a:xfrm>
            <a:off x="1375575" y="2728600"/>
            <a:ext cx="3726600" cy="555600"/>
          </a:xfrm>
          <a:prstGeom prst="bentConnector4">
            <a:avLst>
              <a:gd fmla="val 35518" name="adj1"/>
              <a:gd fmla="val 36541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656" name="Shape 1656"/>
          <p:cNvGrpSpPr/>
          <p:nvPr/>
        </p:nvGrpSpPr>
        <p:grpSpPr>
          <a:xfrm>
            <a:off x="7055775" y="3977225"/>
            <a:ext cx="1500800" cy="1069500"/>
            <a:chOff x="7538150" y="3929550"/>
            <a:chExt cx="1500800" cy="1069500"/>
          </a:xfrm>
        </p:grpSpPr>
        <p:cxnSp>
          <p:nvCxnSpPr>
            <p:cNvPr id="1657" name="Shape 1657"/>
            <p:cNvCxnSpPr/>
            <p:nvPr/>
          </p:nvCxnSpPr>
          <p:spPr>
            <a:xfrm flipH="1" rot="10800000">
              <a:off x="7539650" y="4065150"/>
              <a:ext cx="379500" cy="54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58" name="Shape 1658"/>
            <p:cNvSpPr/>
            <p:nvPr/>
          </p:nvSpPr>
          <p:spPr>
            <a:xfrm>
              <a:off x="7538150" y="4243250"/>
              <a:ext cx="379500" cy="1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sz="1100"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7539650" y="4539550"/>
              <a:ext cx="379500" cy="163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7539650" y="4835850"/>
              <a:ext cx="379500" cy="163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1661" name="Shape 1661"/>
            <p:cNvSpPr txBox="1"/>
            <p:nvPr/>
          </p:nvSpPr>
          <p:spPr>
            <a:xfrm>
              <a:off x="8064850" y="3929550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 Connectivity</a:t>
              </a:r>
            </a:p>
          </p:txBody>
        </p:sp>
        <p:sp>
          <p:nvSpPr>
            <p:cNvPr id="1662" name="Shape 1662"/>
            <p:cNvSpPr txBox="1"/>
            <p:nvPr/>
          </p:nvSpPr>
          <p:spPr>
            <a:xfrm>
              <a:off x="8102650" y="418311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Service</a:t>
              </a:r>
            </a:p>
          </p:txBody>
        </p:sp>
        <p:sp>
          <p:nvSpPr>
            <p:cNvPr id="1663" name="Shape 1663"/>
            <p:cNvSpPr txBox="1"/>
            <p:nvPr/>
          </p:nvSpPr>
          <p:spPr>
            <a:xfrm>
              <a:off x="8102650" y="4731775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Component</a:t>
              </a:r>
            </a:p>
          </p:txBody>
        </p:sp>
        <p:sp>
          <p:nvSpPr>
            <p:cNvPr id="1664" name="Shape 1664"/>
            <p:cNvSpPr txBox="1"/>
            <p:nvPr/>
          </p:nvSpPr>
          <p:spPr>
            <a:xfrm>
              <a:off x="8102650" y="443666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Node</a:t>
              </a: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Compute Service</a:t>
            </a:r>
            <a:r>
              <a:rPr lang="en"/>
              <a:t> : “Nova”</a:t>
            </a:r>
          </a:p>
        </p:txBody>
      </p:sp>
      <p:sp>
        <p:nvSpPr>
          <p:cNvPr id="1670" name="Shape 1670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 lifecycle of Virtual Machine (VM) 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Create, Delete, Resume, Resize etc. VM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Pluggable/hybrid hypervisor support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Xen, lxc, Hyper V, ESXi, KVM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Built on top of messaging-based architecture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Each component cooperate with Messaging Queue</a:t>
            </a:r>
          </a:p>
        </p:txBody>
      </p:sp>
      <p:sp>
        <p:nvSpPr>
          <p:cNvPr id="1671" name="Shape 16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Nova</a:t>
            </a:r>
          </a:p>
        </p:txBody>
      </p:sp>
      <p:sp>
        <p:nvSpPr>
          <p:cNvPr id="1677" name="Shape 1677"/>
          <p:cNvSpPr txBox="1"/>
          <p:nvPr>
            <p:ph idx="1" type="body"/>
          </p:nvPr>
        </p:nvSpPr>
        <p:spPr>
          <a:xfrm>
            <a:off x="311700" y="1126750"/>
            <a:ext cx="8520600" cy="133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/>
              <a:t>Components interaction via Messaging Queue (MQ) or External Service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○"/>
            </a:pPr>
            <a:r>
              <a:rPr lang="en" sz="1800"/>
              <a:t>Interaction via REST API</a:t>
            </a:r>
          </a:p>
        </p:txBody>
      </p:sp>
      <p:sp>
        <p:nvSpPr>
          <p:cNvPr id="1678" name="Shape 16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79" name="Shape 1679"/>
          <p:cNvSpPr/>
          <p:nvPr/>
        </p:nvSpPr>
        <p:spPr>
          <a:xfrm>
            <a:off x="1401550" y="220990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nova-api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401550" y="311435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nova-scheduler</a:t>
            </a:r>
          </a:p>
        </p:txBody>
      </p:sp>
      <p:sp>
        <p:nvSpPr>
          <p:cNvPr id="1681" name="Shape 1681"/>
          <p:cNvSpPr/>
          <p:nvPr/>
        </p:nvSpPr>
        <p:spPr>
          <a:xfrm>
            <a:off x="5461100" y="311435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nova-compute</a:t>
            </a:r>
          </a:p>
        </p:txBody>
      </p:sp>
      <p:sp>
        <p:nvSpPr>
          <p:cNvPr id="1682" name="Shape 1682"/>
          <p:cNvSpPr/>
          <p:nvPr/>
        </p:nvSpPr>
        <p:spPr>
          <a:xfrm>
            <a:off x="5461100" y="410825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nova-consoleauth</a:t>
            </a:r>
          </a:p>
        </p:txBody>
      </p:sp>
      <p:sp>
        <p:nvSpPr>
          <p:cNvPr id="1683" name="Shape 1683"/>
          <p:cNvSpPr/>
          <p:nvPr/>
        </p:nvSpPr>
        <p:spPr>
          <a:xfrm>
            <a:off x="1401550" y="410825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nova-novncproxy</a:t>
            </a:r>
          </a:p>
        </p:txBody>
      </p:sp>
      <p:cxnSp>
        <p:nvCxnSpPr>
          <p:cNvPr id="1684" name="Shape 1684"/>
          <p:cNvCxnSpPr>
            <a:stCxn id="1679" idx="3"/>
          </p:cNvCxnSpPr>
          <p:nvPr/>
        </p:nvCxnSpPr>
        <p:spPr>
          <a:xfrm>
            <a:off x="3079150" y="2496250"/>
            <a:ext cx="4415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85" name="Shape 1685"/>
          <p:cNvCxnSpPr>
            <a:stCxn id="1680" idx="3"/>
            <a:endCxn id="1681" idx="1"/>
          </p:cNvCxnSpPr>
          <p:nvPr/>
        </p:nvCxnSpPr>
        <p:spPr>
          <a:xfrm>
            <a:off x="3079150" y="3400700"/>
            <a:ext cx="238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86" name="Shape 1686"/>
          <p:cNvCxnSpPr/>
          <p:nvPr/>
        </p:nvCxnSpPr>
        <p:spPr>
          <a:xfrm>
            <a:off x="3079150" y="4394600"/>
            <a:ext cx="2382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87" name="Shape 1687"/>
          <p:cNvSpPr/>
          <p:nvPr/>
        </p:nvSpPr>
        <p:spPr>
          <a:xfrm>
            <a:off x="3672975" y="2209900"/>
            <a:ext cx="1194300" cy="24711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45818E"/>
                </a:solidFill>
              </a:rPr>
              <a:t>Messaging Queue</a:t>
            </a:r>
          </a:p>
        </p:txBody>
      </p:sp>
      <p:cxnSp>
        <p:nvCxnSpPr>
          <p:cNvPr id="1688" name="Shape 1688"/>
          <p:cNvCxnSpPr/>
          <p:nvPr/>
        </p:nvCxnSpPr>
        <p:spPr>
          <a:xfrm>
            <a:off x="911400" y="2039925"/>
            <a:ext cx="68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689" name="Shape 1689"/>
          <p:cNvCxnSpPr/>
          <p:nvPr/>
        </p:nvCxnSpPr>
        <p:spPr>
          <a:xfrm>
            <a:off x="911400" y="4877800"/>
            <a:ext cx="68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690" name="Shape 1690"/>
          <p:cNvSpPr/>
          <p:nvPr/>
        </p:nvSpPr>
        <p:spPr>
          <a:xfrm>
            <a:off x="5461100" y="2209900"/>
            <a:ext cx="16776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1C4C61"/>
                </a:solidFill>
              </a:rPr>
              <a:t>nova-conductor</a:t>
            </a:r>
          </a:p>
        </p:txBody>
      </p:sp>
      <p:sp>
        <p:nvSpPr>
          <p:cNvPr id="1691" name="Shape 1691"/>
          <p:cNvSpPr/>
          <p:nvPr/>
        </p:nvSpPr>
        <p:spPr>
          <a:xfrm>
            <a:off x="7494550" y="2209900"/>
            <a:ext cx="1194300" cy="5727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45818E"/>
                </a:solidFill>
              </a:rPr>
              <a:t>Database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Nova: nova-api</a:t>
            </a:r>
          </a:p>
        </p:txBody>
      </p:sp>
      <p:sp>
        <p:nvSpPr>
          <p:cNvPr id="1697" name="Shape 1697"/>
          <p:cNvSpPr txBox="1"/>
          <p:nvPr>
            <p:ph idx="1" type="body"/>
          </p:nvPr>
        </p:nvSpPr>
        <p:spPr>
          <a:xfrm>
            <a:off x="311700" y="1126750"/>
            <a:ext cx="8520600" cy="303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Provide API for users and other services to interact with NOVA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with CLI or GUI (called Horizon)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Direct Access to REST API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https://developer.openstack.org/api-ref/compute/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Char char="●"/>
            </a:pPr>
            <a:r>
              <a:rPr lang="en" sz="2000">
                <a:solidFill>
                  <a:srgbClr val="CACACA"/>
                </a:solidFill>
              </a:rPr>
              <a:t>Tasks are categorized the following in Nova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Char char="○"/>
            </a:pPr>
            <a:r>
              <a:rPr lang="en" sz="2000">
                <a:solidFill>
                  <a:srgbClr val="CACACA"/>
                </a:solidFill>
              </a:rPr>
              <a:t>Task by API call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000"/>
              <a:buChar char="○"/>
            </a:pPr>
            <a:r>
              <a:rPr lang="en" sz="2000">
                <a:solidFill>
                  <a:srgbClr val="CACACA"/>
                </a:solidFill>
              </a:rPr>
              <a:t>Periodic Task (does not use nova-api)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CACACA"/>
              </a:buClr>
              <a:buSzPts val="2000"/>
              <a:buChar char="■"/>
            </a:pPr>
            <a:r>
              <a:rPr lang="en" sz="2000">
                <a:solidFill>
                  <a:srgbClr val="CACACA"/>
                </a:solidFill>
              </a:rPr>
              <a:t>host information, instance information on compute node</a:t>
            </a:r>
          </a:p>
        </p:txBody>
      </p:sp>
      <p:sp>
        <p:nvSpPr>
          <p:cNvPr id="1698" name="Shape 169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Nova: nova-scheduler</a:t>
            </a:r>
          </a:p>
        </p:txBody>
      </p:sp>
      <p:sp>
        <p:nvSpPr>
          <p:cNvPr id="1704" name="Shape 1704"/>
          <p:cNvSpPr txBox="1"/>
          <p:nvPr>
            <p:ph idx="1" type="body"/>
          </p:nvPr>
        </p:nvSpPr>
        <p:spPr>
          <a:xfrm>
            <a:off x="311700" y="1126750"/>
            <a:ext cx="8520600" cy="303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Dispatch requests for new virtual machine to correct node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Filtering or Weighting function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After filtering, do weighting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Char char="■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https://docs.openstack.org/nova/pike/user/filter-scheduler.html</a:t>
            </a: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</a:endParaRPr>
          </a:p>
        </p:txBody>
      </p:sp>
      <p:sp>
        <p:nvSpPr>
          <p:cNvPr id="1705" name="Shape 1705"/>
          <p:cNvSpPr txBox="1"/>
          <p:nvPr>
            <p:ph idx="12" type="sldNum"/>
          </p:nvPr>
        </p:nvSpPr>
        <p:spPr>
          <a:xfrm>
            <a:off x="8531002" y="4730204"/>
            <a:ext cx="480000" cy="3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6" name="Shape 1706"/>
          <p:cNvSpPr/>
          <p:nvPr/>
        </p:nvSpPr>
        <p:spPr>
          <a:xfrm>
            <a:off x="1201363" y="2896400"/>
            <a:ext cx="1077300" cy="1864200"/>
          </a:xfrm>
          <a:prstGeom prst="roundRect">
            <a:avLst>
              <a:gd fmla="val 4671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7" name="Shape 1707"/>
          <p:cNvSpPr/>
          <p:nvPr/>
        </p:nvSpPr>
        <p:spPr>
          <a:xfrm>
            <a:off x="1309337" y="3057262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Node A</a:t>
            </a:r>
          </a:p>
        </p:txBody>
      </p:sp>
      <p:sp>
        <p:nvSpPr>
          <p:cNvPr id="1708" name="Shape 1708"/>
          <p:cNvSpPr/>
          <p:nvPr/>
        </p:nvSpPr>
        <p:spPr>
          <a:xfrm>
            <a:off x="1309337" y="3492221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Node</a:t>
            </a:r>
            <a:r>
              <a:rPr b="1" lang="en" sz="1200">
                <a:solidFill>
                  <a:srgbClr val="1C4C61"/>
                </a:solidFill>
              </a:rPr>
              <a:t> B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309337" y="3927170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Node</a:t>
            </a:r>
            <a:r>
              <a:rPr b="1" lang="en" sz="1200">
                <a:solidFill>
                  <a:srgbClr val="1C4C61"/>
                </a:solidFill>
              </a:rPr>
              <a:t> C</a:t>
            </a:r>
          </a:p>
        </p:txBody>
      </p:sp>
      <p:sp>
        <p:nvSpPr>
          <p:cNvPr id="1710" name="Shape 1710"/>
          <p:cNvSpPr/>
          <p:nvPr/>
        </p:nvSpPr>
        <p:spPr>
          <a:xfrm>
            <a:off x="1309337" y="4362140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Node</a:t>
            </a:r>
            <a:r>
              <a:rPr b="1" lang="en" sz="1200">
                <a:solidFill>
                  <a:srgbClr val="1C4C61"/>
                </a:solidFill>
              </a:rPr>
              <a:t> D</a:t>
            </a:r>
          </a:p>
        </p:txBody>
      </p:sp>
      <p:sp>
        <p:nvSpPr>
          <p:cNvPr id="1711" name="Shape 1711"/>
          <p:cNvSpPr/>
          <p:nvPr/>
        </p:nvSpPr>
        <p:spPr>
          <a:xfrm>
            <a:off x="3422624" y="2896400"/>
            <a:ext cx="1077300" cy="1864200"/>
          </a:xfrm>
          <a:prstGeom prst="roundRect">
            <a:avLst>
              <a:gd fmla="val 4671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12" name="Shape 1712"/>
          <p:cNvCxnSpPr/>
          <p:nvPr/>
        </p:nvCxnSpPr>
        <p:spPr>
          <a:xfrm flipH="1" rot="10800000">
            <a:off x="2278663" y="3897050"/>
            <a:ext cx="1141800" cy="3000"/>
          </a:xfrm>
          <a:prstGeom prst="straightConnector1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>
            <a:off x="2411000" y="3492221"/>
            <a:ext cx="796800" cy="293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Filtering</a:t>
            </a:r>
          </a:p>
        </p:txBody>
      </p:sp>
      <p:sp>
        <p:nvSpPr>
          <p:cNvPr id="1714" name="Shape 1714"/>
          <p:cNvSpPr/>
          <p:nvPr/>
        </p:nvSpPr>
        <p:spPr>
          <a:xfrm>
            <a:off x="3526335" y="3057262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A</a:t>
            </a:r>
          </a:p>
        </p:txBody>
      </p:sp>
      <p:sp>
        <p:nvSpPr>
          <p:cNvPr id="1715" name="Shape 1715"/>
          <p:cNvSpPr/>
          <p:nvPr/>
        </p:nvSpPr>
        <p:spPr>
          <a:xfrm>
            <a:off x="3526335" y="3492221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B</a:t>
            </a:r>
          </a:p>
        </p:txBody>
      </p:sp>
      <p:sp>
        <p:nvSpPr>
          <p:cNvPr id="1716" name="Shape 1716"/>
          <p:cNvSpPr/>
          <p:nvPr/>
        </p:nvSpPr>
        <p:spPr>
          <a:xfrm>
            <a:off x="3526335" y="3927170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C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526335" y="4362140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D</a:t>
            </a:r>
          </a:p>
        </p:txBody>
      </p:sp>
      <p:sp>
        <p:nvSpPr>
          <p:cNvPr id="1718" name="Shape 1718"/>
          <p:cNvSpPr/>
          <p:nvPr/>
        </p:nvSpPr>
        <p:spPr>
          <a:xfrm>
            <a:off x="5593390" y="2896400"/>
            <a:ext cx="1077300" cy="1864200"/>
          </a:xfrm>
          <a:prstGeom prst="roundRect">
            <a:avLst>
              <a:gd fmla="val 4671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9" name="Shape 1719"/>
          <p:cNvSpPr/>
          <p:nvPr/>
        </p:nvSpPr>
        <p:spPr>
          <a:xfrm>
            <a:off x="4641003" y="3492221"/>
            <a:ext cx="796800" cy="293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3F3F3"/>
                </a:solidFill>
              </a:rPr>
              <a:t>Weighting</a:t>
            </a:r>
          </a:p>
        </p:txBody>
      </p:sp>
      <p:cxnSp>
        <p:nvCxnSpPr>
          <p:cNvPr id="1720" name="Shape 1720"/>
          <p:cNvCxnSpPr/>
          <p:nvPr/>
        </p:nvCxnSpPr>
        <p:spPr>
          <a:xfrm flipH="1" rot="10800000">
            <a:off x="4468421" y="3897056"/>
            <a:ext cx="1141800" cy="3000"/>
          </a:xfrm>
          <a:prstGeom prst="straightConnector1">
            <a:avLst/>
          </a:prstGeom>
          <a:noFill/>
          <a:ln cap="flat" cmpd="sng" w="28575">
            <a:solidFill>
              <a:srgbClr val="FCE5C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1" name="Shape 1721"/>
          <p:cNvSpPr/>
          <p:nvPr/>
        </p:nvSpPr>
        <p:spPr>
          <a:xfrm rot="2698061">
            <a:off x="3767991" y="3015747"/>
            <a:ext cx="376110" cy="376322"/>
          </a:xfrm>
          <a:prstGeom prst="plus">
            <a:avLst>
              <a:gd fmla="val 4395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/>
          <p:nvPr/>
        </p:nvSpPr>
        <p:spPr>
          <a:xfrm rot="2698061">
            <a:off x="3767991" y="3885665"/>
            <a:ext cx="376110" cy="376322"/>
          </a:xfrm>
          <a:prstGeom prst="plus">
            <a:avLst>
              <a:gd fmla="val 4395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/>
          <p:nvPr/>
        </p:nvSpPr>
        <p:spPr>
          <a:xfrm>
            <a:off x="5692956" y="3492221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B</a:t>
            </a:r>
          </a:p>
        </p:txBody>
      </p:sp>
      <p:sp>
        <p:nvSpPr>
          <p:cNvPr id="1724" name="Shape 1724"/>
          <p:cNvSpPr/>
          <p:nvPr/>
        </p:nvSpPr>
        <p:spPr>
          <a:xfrm>
            <a:off x="5692956" y="4362140"/>
            <a:ext cx="859500" cy="293400"/>
          </a:xfrm>
          <a:prstGeom prst="rect">
            <a:avLst/>
          </a:prstGeom>
          <a:solidFill>
            <a:srgbClr val="DED2B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1C4C61"/>
                </a:solidFill>
              </a:rPr>
              <a:t>Host D</a:t>
            </a:r>
          </a:p>
        </p:txBody>
      </p:sp>
      <p:sp>
        <p:nvSpPr>
          <p:cNvPr id="1725" name="Shape 1725"/>
          <p:cNvSpPr/>
          <p:nvPr/>
        </p:nvSpPr>
        <p:spPr>
          <a:xfrm>
            <a:off x="5692963" y="3057248"/>
            <a:ext cx="796800" cy="384300"/>
          </a:xfrm>
          <a:prstGeom prst="rect">
            <a:avLst/>
          </a:prstGeom>
          <a:solidFill>
            <a:srgbClr val="7EA96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Weight: 80</a:t>
            </a:r>
          </a:p>
        </p:txBody>
      </p:sp>
      <p:sp>
        <p:nvSpPr>
          <p:cNvPr id="1726" name="Shape 1726"/>
          <p:cNvSpPr/>
          <p:nvPr/>
        </p:nvSpPr>
        <p:spPr>
          <a:xfrm>
            <a:off x="5692963" y="3927074"/>
            <a:ext cx="796800" cy="384300"/>
          </a:xfrm>
          <a:prstGeom prst="rect">
            <a:avLst/>
          </a:prstGeom>
          <a:solidFill>
            <a:srgbClr val="7EA96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Weight: 20</a:t>
            </a:r>
          </a:p>
        </p:txBody>
      </p:sp>
      <p:sp>
        <p:nvSpPr>
          <p:cNvPr id="1727" name="Shape 1727"/>
          <p:cNvSpPr/>
          <p:nvPr/>
        </p:nvSpPr>
        <p:spPr>
          <a:xfrm>
            <a:off x="7061143" y="2937957"/>
            <a:ext cx="676800" cy="276000"/>
          </a:xfrm>
          <a:prstGeom prst="roundRect">
            <a:avLst>
              <a:gd fmla="val 10506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VM</a:t>
            </a:r>
          </a:p>
        </p:txBody>
      </p:sp>
      <p:cxnSp>
        <p:nvCxnSpPr>
          <p:cNvPr id="1728" name="Shape 1728"/>
          <p:cNvCxnSpPr>
            <a:stCxn id="1727" idx="1"/>
            <a:endCxn id="1723" idx="3"/>
          </p:cNvCxnSpPr>
          <p:nvPr/>
        </p:nvCxnSpPr>
        <p:spPr>
          <a:xfrm flipH="1">
            <a:off x="6552343" y="3075957"/>
            <a:ext cx="508800" cy="5631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CFE2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9" name="Shape 1729"/>
          <p:cNvSpPr/>
          <p:nvPr/>
        </p:nvSpPr>
        <p:spPr>
          <a:xfrm>
            <a:off x="6723099" y="3262667"/>
            <a:ext cx="7968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Launch</a:t>
            </a:r>
          </a:p>
        </p:txBody>
      </p:sp>
      <p:sp>
        <p:nvSpPr>
          <p:cNvPr id="1730" name="Shape 1730"/>
          <p:cNvSpPr/>
          <p:nvPr/>
        </p:nvSpPr>
        <p:spPr>
          <a:xfrm>
            <a:off x="1030514" y="4831900"/>
            <a:ext cx="1419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Compute Nodes</a:t>
            </a:r>
          </a:p>
        </p:txBody>
      </p:sp>
      <p:cxnSp>
        <p:nvCxnSpPr>
          <p:cNvPr id="1731" name="Shape 1731"/>
          <p:cNvCxnSpPr/>
          <p:nvPr/>
        </p:nvCxnSpPr>
        <p:spPr>
          <a:xfrm>
            <a:off x="937550" y="2713775"/>
            <a:ext cx="68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34" name="Shape 134"/>
          <p:cNvCxnSpPr/>
          <p:nvPr/>
        </p:nvCxnSpPr>
        <p:spPr>
          <a:xfrm>
            <a:off x="5850" y="2700750"/>
            <a:ext cx="9132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35" name="Shape 135"/>
          <p:cNvSpPr/>
          <p:nvPr/>
        </p:nvSpPr>
        <p:spPr>
          <a:xfrm>
            <a:off x="772113" y="1841675"/>
            <a:ext cx="1397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M</a:t>
            </a:r>
            <a:r>
              <a:rPr b="1" lang="en" sz="2000">
                <a:solidFill>
                  <a:srgbClr val="F3F3F3"/>
                </a:solidFill>
              </a:rPr>
              <a:t>ain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Frame</a:t>
            </a:r>
          </a:p>
        </p:txBody>
      </p:sp>
      <p:sp>
        <p:nvSpPr>
          <p:cNvPr id="136" name="Shape 136"/>
          <p:cNvSpPr/>
          <p:nvPr/>
        </p:nvSpPr>
        <p:spPr>
          <a:xfrm>
            <a:off x="2469638" y="1841675"/>
            <a:ext cx="1397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Client</a:t>
            </a:r>
            <a:br>
              <a:rPr b="1" lang="en" sz="2000">
                <a:solidFill>
                  <a:srgbClr val="F3F3F3"/>
                </a:solidFill>
              </a:rPr>
            </a:br>
            <a:r>
              <a:rPr b="1" lang="en" sz="2000">
                <a:solidFill>
                  <a:srgbClr val="F3F3F3"/>
                </a:solidFill>
              </a:rPr>
              <a:t>Server</a:t>
            </a:r>
          </a:p>
        </p:txBody>
      </p:sp>
      <p:sp>
        <p:nvSpPr>
          <p:cNvPr id="137" name="Shape 137"/>
          <p:cNvSpPr/>
          <p:nvPr/>
        </p:nvSpPr>
        <p:spPr>
          <a:xfrm>
            <a:off x="3867338" y="1841675"/>
            <a:ext cx="235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Web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Computing</a:t>
            </a:r>
          </a:p>
        </p:txBody>
      </p:sp>
      <p:sp>
        <p:nvSpPr>
          <p:cNvPr id="138" name="Shape 138"/>
          <p:cNvSpPr/>
          <p:nvPr/>
        </p:nvSpPr>
        <p:spPr>
          <a:xfrm>
            <a:off x="6014663" y="1841675"/>
            <a:ext cx="235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Cloud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Computing</a:t>
            </a:r>
          </a:p>
        </p:txBody>
      </p:sp>
      <p:sp>
        <p:nvSpPr>
          <p:cNvPr id="139" name="Shape 139"/>
          <p:cNvSpPr/>
          <p:nvPr/>
        </p:nvSpPr>
        <p:spPr>
          <a:xfrm>
            <a:off x="695175" y="2836775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〜1950</a:t>
            </a:r>
          </a:p>
        </p:txBody>
      </p:sp>
      <p:sp>
        <p:nvSpPr>
          <p:cNvPr id="140" name="Shape 140"/>
          <p:cNvSpPr/>
          <p:nvPr/>
        </p:nvSpPr>
        <p:spPr>
          <a:xfrm>
            <a:off x="2392700" y="2912975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about</a:t>
            </a:r>
            <a:br>
              <a:rPr b="1" lang="en" sz="2000">
                <a:solidFill>
                  <a:srgbClr val="F3F3F3"/>
                </a:solidFill>
              </a:rPr>
            </a:br>
            <a:r>
              <a:rPr b="1" lang="en" sz="2000">
                <a:solidFill>
                  <a:srgbClr val="F3F3F3"/>
                </a:solidFill>
              </a:rPr>
              <a:t>1990</a:t>
            </a:r>
          </a:p>
        </p:txBody>
      </p:sp>
      <p:sp>
        <p:nvSpPr>
          <p:cNvPr id="141" name="Shape 141"/>
          <p:cNvSpPr/>
          <p:nvPr/>
        </p:nvSpPr>
        <p:spPr>
          <a:xfrm>
            <a:off x="4267100" y="2912975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about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2000</a:t>
            </a:r>
          </a:p>
        </p:txBody>
      </p:sp>
      <p:sp>
        <p:nvSpPr>
          <p:cNvPr id="142" name="Shape 142"/>
          <p:cNvSpPr/>
          <p:nvPr/>
        </p:nvSpPr>
        <p:spPr>
          <a:xfrm>
            <a:off x="6414425" y="2912975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about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3F3F3"/>
                </a:solidFill>
              </a:rPr>
              <a:t>2010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Nova: nova-compute</a:t>
            </a:r>
          </a:p>
        </p:txBody>
      </p:sp>
      <p:sp>
        <p:nvSpPr>
          <p:cNvPr id="1737" name="Shape 1737"/>
          <p:cNvSpPr txBox="1"/>
          <p:nvPr>
            <p:ph idx="1" type="body"/>
          </p:nvPr>
        </p:nvSpPr>
        <p:spPr>
          <a:xfrm>
            <a:off x="311700" y="1126750"/>
            <a:ext cx="8520600" cy="303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Run on each nodes to manage lifecycle of VM instances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Interact with hypervisor to create new instance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Ensure that the instance state is maintained in database</a:t>
            </a:r>
          </a:p>
        </p:txBody>
      </p:sp>
      <p:sp>
        <p:nvSpPr>
          <p:cNvPr id="1738" name="Shape 17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39" name="Shape 1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125" y="2413750"/>
            <a:ext cx="3963449" cy="252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Nova: other components</a:t>
            </a:r>
          </a:p>
        </p:txBody>
      </p:sp>
      <p:sp>
        <p:nvSpPr>
          <p:cNvPr id="1745" name="Shape 1745"/>
          <p:cNvSpPr txBox="1"/>
          <p:nvPr>
            <p:ph idx="1" type="body"/>
          </p:nvPr>
        </p:nvSpPr>
        <p:spPr>
          <a:xfrm>
            <a:off x="311700" y="1126750"/>
            <a:ext cx="8520600" cy="373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nova-conductor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Provide database-access support for Compute nodes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Some information about instance is managed via nova-conductor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nova-consoleauth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Provide console authentication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nova-novncproxy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Provide VNC (virtual network console) proxy for browsers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Enable VNC consoles to access virtual machines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Other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nova-api-metadata, nova-placement-api, nova-spicehtml5proxy, etc.</a:t>
            </a: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</a:endParaRPr>
          </a:p>
        </p:txBody>
      </p:sp>
      <p:sp>
        <p:nvSpPr>
          <p:cNvPr id="1746" name="Shape 1746"/>
          <p:cNvSpPr txBox="1"/>
          <p:nvPr>
            <p:ph idx="12" type="sldNum"/>
          </p:nvPr>
        </p:nvSpPr>
        <p:spPr>
          <a:xfrm>
            <a:off x="8531002" y="4730204"/>
            <a:ext cx="480000" cy="3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Nova and Messaging Queue (AMQP) interaction</a:t>
            </a:r>
          </a:p>
        </p:txBody>
      </p:sp>
      <p:sp>
        <p:nvSpPr>
          <p:cNvPr id="1752" name="Shape 1752"/>
          <p:cNvSpPr txBox="1"/>
          <p:nvPr>
            <p:ph idx="1" type="body"/>
          </p:nvPr>
        </p:nvSpPr>
        <p:spPr>
          <a:xfrm>
            <a:off x="311700" y="1126750"/>
            <a:ext cx="8520600" cy="337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API services process REST Requests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Involve database reads or writes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Optionally, sending RPC messages to other Nova services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After processed RPC requests, generating response to the calls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RPC: Remote Procedure Call</a:t>
            </a:r>
          </a:p>
          <a:p>
            <a: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Execute functions in specific process via network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RPC Messaging is done via “</a:t>
            </a:r>
            <a:r>
              <a:rPr b="1" lang="en" sz="2000" u="sng"/>
              <a:t>oslo.messaging library</a:t>
            </a:r>
            <a:r>
              <a:rPr lang="en" sz="2000"/>
              <a:t>”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abstract on top of messaging queue</a:t>
            </a: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</a:endParaRPr>
          </a:p>
        </p:txBody>
      </p:sp>
      <p:sp>
        <p:nvSpPr>
          <p:cNvPr id="1753" name="Shape 1753"/>
          <p:cNvSpPr txBox="1"/>
          <p:nvPr>
            <p:ph idx="12" type="sldNum"/>
          </p:nvPr>
        </p:nvSpPr>
        <p:spPr>
          <a:xfrm>
            <a:off x="8531002" y="4730204"/>
            <a:ext cx="480000" cy="3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Nova and Messaging Queue interaction</a:t>
            </a:r>
          </a:p>
        </p:txBody>
      </p:sp>
      <p:sp>
        <p:nvSpPr>
          <p:cNvPr id="1759" name="Shape 1759"/>
          <p:cNvSpPr txBox="1"/>
          <p:nvPr>
            <p:ph idx="1" type="body"/>
          </p:nvPr>
        </p:nvSpPr>
        <p:spPr>
          <a:xfrm>
            <a:off x="311700" y="1126750"/>
            <a:ext cx="8520600" cy="12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rage"/>
              <a:buChar char="●"/>
            </a:pPr>
            <a:r>
              <a:rPr lang="en" sz="2000"/>
              <a:t>Function name and parameters executed via RPC is included in message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Receiver (called Subscriber) is received its message via MQ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●"/>
            </a:pPr>
            <a:r>
              <a:rPr lang="en" sz="2000"/>
              <a:t>After executed function on receiver, reply response message via MQ</a:t>
            </a: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</a:endParaRPr>
          </a:p>
        </p:txBody>
      </p:sp>
      <p:sp>
        <p:nvSpPr>
          <p:cNvPr id="1760" name="Shape 1760"/>
          <p:cNvSpPr txBox="1"/>
          <p:nvPr>
            <p:ph idx="12" type="sldNum"/>
          </p:nvPr>
        </p:nvSpPr>
        <p:spPr>
          <a:xfrm>
            <a:off x="8531002" y="4730204"/>
            <a:ext cx="480000" cy="3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61" name="Shape 1761"/>
          <p:cNvSpPr/>
          <p:nvPr/>
        </p:nvSpPr>
        <p:spPr>
          <a:xfrm>
            <a:off x="1230450" y="2736984"/>
            <a:ext cx="1761000" cy="420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434343"/>
                </a:solidFill>
              </a:rPr>
              <a:t>nova-conductor</a:t>
            </a:r>
          </a:p>
        </p:txBody>
      </p:sp>
      <p:sp>
        <p:nvSpPr>
          <p:cNvPr id="1762" name="Shape 1762"/>
          <p:cNvSpPr/>
          <p:nvPr/>
        </p:nvSpPr>
        <p:spPr>
          <a:xfrm>
            <a:off x="6152525" y="2736984"/>
            <a:ext cx="1761000" cy="420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434343"/>
                </a:solidFill>
              </a:rPr>
              <a:t>nova-scheduler</a:t>
            </a:r>
          </a:p>
        </p:txBody>
      </p:sp>
      <p:sp>
        <p:nvSpPr>
          <p:cNvPr id="1763" name="Shape 1763"/>
          <p:cNvSpPr/>
          <p:nvPr/>
        </p:nvSpPr>
        <p:spPr>
          <a:xfrm>
            <a:off x="1230450" y="3451334"/>
            <a:ext cx="6683100" cy="1538400"/>
          </a:xfrm>
          <a:prstGeom prst="rect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Messaging</a:t>
            </a:r>
            <a:br>
              <a:rPr b="1" lang="en">
                <a:solidFill>
                  <a:srgbClr val="F3F3F3"/>
                </a:solidFill>
              </a:rPr>
            </a:br>
            <a:r>
              <a:rPr b="1" lang="en">
                <a:solidFill>
                  <a:srgbClr val="F3F3F3"/>
                </a:solidFill>
              </a:rPr>
              <a:t>Queue</a:t>
            </a:r>
          </a:p>
        </p:txBody>
      </p:sp>
      <p:cxnSp>
        <p:nvCxnSpPr>
          <p:cNvPr id="1764" name="Shape 1764"/>
          <p:cNvCxnSpPr>
            <a:stCxn id="1761" idx="3"/>
            <a:endCxn id="1762" idx="1"/>
          </p:cNvCxnSpPr>
          <p:nvPr/>
        </p:nvCxnSpPr>
        <p:spPr>
          <a:xfrm>
            <a:off x="2991450" y="2947434"/>
            <a:ext cx="3161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lg" w="lg" type="triangle"/>
            <a:tailEnd len="lg" w="lg" type="triangle"/>
          </a:ln>
        </p:spPr>
      </p:cxnSp>
      <p:sp>
        <p:nvSpPr>
          <p:cNvPr id="1765" name="Shape 1765"/>
          <p:cNvSpPr/>
          <p:nvPr/>
        </p:nvSpPr>
        <p:spPr>
          <a:xfrm>
            <a:off x="3304124" y="2585572"/>
            <a:ext cx="2625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RPC</a:t>
            </a:r>
          </a:p>
        </p:txBody>
      </p:sp>
      <p:sp>
        <p:nvSpPr>
          <p:cNvPr id="1766" name="Shape 1766"/>
          <p:cNvSpPr/>
          <p:nvPr/>
        </p:nvSpPr>
        <p:spPr>
          <a:xfrm>
            <a:off x="1230450" y="2321534"/>
            <a:ext cx="1761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Publisher</a:t>
            </a:r>
          </a:p>
        </p:txBody>
      </p:sp>
      <p:sp>
        <p:nvSpPr>
          <p:cNvPr id="1767" name="Shape 1767"/>
          <p:cNvSpPr/>
          <p:nvPr/>
        </p:nvSpPr>
        <p:spPr>
          <a:xfrm>
            <a:off x="5843825" y="2299159"/>
            <a:ext cx="23784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Subscriber (Receiver)</a:t>
            </a:r>
          </a:p>
        </p:txBody>
      </p:sp>
      <p:sp>
        <p:nvSpPr>
          <p:cNvPr id="1768" name="Shape 1768"/>
          <p:cNvSpPr/>
          <p:nvPr/>
        </p:nvSpPr>
        <p:spPr>
          <a:xfrm>
            <a:off x="3236963" y="3866834"/>
            <a:ext cx="2625300" cy="29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434343"/>
                </a:solidFill>
              </a:rPr>
              <a:t>compute.compute_p1</a:t>
            </a:r>
          </a:p>
        </p:txBody>
      </p:sp>
      <p:sp>
        <p:nvSpPr>
          <p:cNvPr id="1769" name="Shape 1769"/>
          <p:cNvSpPr/>
          <p:nvPr/>
        </p:nvSpPr>
        <p:spPr>
          <a:xfrm>
            <a:off x="3236963" y="4521234"/>
            <a:ext cx="2625300" cy="29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434343"/>
                </a:solidFill>
              </a:rPr>
              <a:t>reply_f38fja1893fjl313</a:t>
            </a:r>
          </a:p>
        </p:txBody>
      </p:sp>
      <p:cxnSp>
        <p:nvCxnSpPr>
          <p:cNvPr id="1770" name="Shape 1770"/>
          <p:cNvCxnSpPr>
            <a:stCxn id="1761" idx="2"/>
            <a:endCxn id="1768" idx="1"/>
          </p:cNvCxnSpPr>
          <p:nvPr/>
        </p:nvCxnSpPr>
        <p:spPr>
          <a:xfrm>
            <a:off x="2110950" y="3157884"/>
            <a:ext cx="1125900" cy="855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1" name="Shape 1771"/>
          <p:cNvCxnSpPr>
            <a:stCxn id="1768" idx="3"/>
            <a:endCxn id="1762" idx="2"/>
          </p:cNvCxnSpPr>
          <p:nvPr/>
        </p:nvCxnSpPr>
        <p:spPr>
          <a:xfrm flipH="1" rot="10800000">
            <a:off x="5862263" y="3157934"/>
            <a:ext cx="1170900" cy="855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2" name="Shape 1772"/>
          <p:cNvCxnSpPr>
            <a:stCxn id="1762" idx="2"/>
            <a:endCxn id="1769" idx="3"/>
          </p:cNvCxnSpPr>
          <p:nvPr/>
        </p:nvCxnSpPr>
        <p:spPr>
          <a:xfrm flipH="1">
            <a:off x="5862125" y="3157884"/>
            <a:ext cx="1170900" cy="1510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3" name="Shape 1773"/>
          <p:cNvCxnSpPr>
            <a:stCxn id="1769" idx="1"/>
            <a:endCxn id="1761" idx="2"/>
          </p:cNvCxnSpPr>
          <p:nvPr/>
        </p:nvCxnSpPr>
        <p:spPr>
          <a:xfrm rot="10800000">
            <a:off x="2111063" y="3157734"/>
            <a:ext cx="1125900" cy="1510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4" name="Shape 1774"/>
          <p:cNvSpPr/>
          <p:nvPr/>
        </p:nvSpPr>
        <p:spPr>
          <a:xfrm>
            <a:off x="3281737" y="3573422"/>
            <a:ext cx="2625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3F3F3"/>
                </a:solidFill>
              </a:rPr>
              <a:t>Queue for Request</a:t>
            </a:r>
          </a:p>
        </p:txBody>
      </p:sp>
      <p:sp>
        <p:nvSpPr>
          <p:cNvPr id="1775" name="Shape 1775"/>
          <p:cNvSpPr/>
          <p:nvPr/>
        </p:nvSpPr>
        <p:spPr>
          <a:xfrm>
            <a:off x="3281737" y="4223922"/>
            <a:ext cx="2625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3F3F3"/>
                </a:solidFill>
              </a:rPr>
              <a:t>Queue for Reply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/>
          <p:nvPr>
            <p:ph type="title"/>
          </p:nvPr>
        </p:nvSpPr>
        <p:spPr>
          <a:xfrm>
            <a:off x="152575" y="100725"/>
            <a:ext cx="8520600" cy="38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(Example) </a:t>
            </a:r>
            <a:r>
              <a:rPr lang="en" sz="1800"/>
              <a:t>Process of VM creation...</a:t>
            </a:r>
          </a:p>
        </p:txBody>
      </p:sp>
      <p:sp>
        <p:nvSpPr>
          <p:cNvPr id="1781" name="Shape 1781"/>
          <p:cNvSpPr txBox="1"/>
          <p:nvPr>
            <p:ph idx="12" type="sldNum"/>
          </p:nvPr>
        </p:nvSpPr>
        <p:spPr>
          <a:xfrm>
            <a:off x="8531000" y="4595228"/>
            <a:ext cx="480000" cy="38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82" name="Shape 1782"/>
          <p:cNvSpPr/>
          <p:nvPr/>
        </p:nvSpPr>
        <p:spPr>
          <a:xfrm>
            <a:off x="222300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nova-api</a:t>
            </a:r>
          </a:p>
        </p:txBody>
      </p:sp>
      <p:sp>
        <p:nvSpPr>
          <p:cNvPr id="1783" name="Shape 1783"/>
          <p:cNvSpPr/>
          <p:nvPr/>
        </p:nvSpPr>
        <p:spPr>
          <a:xfrm>
            <a:off x="1527050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Nova</a:t>
            </a:r>
            <a:br>
              <a:rPr b="1" lang="en">
                <a:solidFill>
                  <a:srgbClr val="1C4C61"/>
                </a:solidFill>
              </a:rPr>
            </a:br>
            <a:r>
              <a:rPr b="1" lang="en">
                <a:solidFill>
                  <a:srgbClr val="1C4C61"/>
                </a:solidFill>
              </a:rPr>
              <a:t>conductor</a:t>
            </a:r>
          </a:p>
        </p:txBody>
      </p:sp>
      <p:sp>
        <p:nvSpPr>
          <p:cNvPr id="1784" name="Shape 1784"/>
          <p:cNvSpPr/>
          <p:nvPr/>
        </p:nvSpPr>
        <p:spPr>
          <a:xfrm>
            <a:off x="2831799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Nova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scheduler</a:t>
            </a:r>
          </a:p>
        </p:txBody>
      </p:sp>
      <p:sp>
        <p:nvSpPr>
          <p:cNvPr id="1785" name="Shape 1785"/>
          <p:cNvSpPr/>
          <p:nvPr/>
        </p:nvSpPr>
        <p:spPr>
          <a:xfrm>
            <a:off x="4136549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Nova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compute</a:t>
            </a:r>
          </a:p>
        </p:txBody>
      </p:sp>
      <p:sp>
        <p:nvSpPr>
          <p:cNvPr id="1786" name="Shape 1786"/>
          <p:cNvSpPr/>
          <p:nvPr/>
        </p:nvSpPr>
        <p:spPr>
          <a:xfrm>
            <a:off x="5484149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Glance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server</a:t>
            </a:r>
          </a:p>
        </p:txBody>
      </p:sp>
      <p:sp>
        <p:nvSpPr>
          <p:cNvPr id="1787" name="Shape 1787"/>
          <p:cNvSpPr/>
          <p:nvPr/>
        </p:nvSpPr>
        <p:spPr>
          <a:xfrm>
            <a:off x="6788923" y="622975"/>
            <a:ext cx="1107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Neutron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Server</a:t>
            </a:r>
          </a:p>
        </p:txBody>
      </p:sp>
      <p:sp>
        <p:nvSpPr>
          <p:cNvPr id="1788" name="Shape 1788"/>
          <p:cNvSpPr/>
          <p:nvPr/>
        </p:nvSpPr>
        <p:spPr>
          <a:xfrm>
            <a:off x="8093698" y="622975"/>
            <a:ext cx="828000" cy="433200"/>
          </a:xfrm>
          <a:prstGeom prst="roundRect">
            <a:avLst>
              <a:gd fmla="val 105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C4C61"/>
                </a:solidFill>
              </a:rPr>
              <a:t>Key</a:t>
            </a:r>
            <a:br>
              <a:rPr b="1" lang="en">
                <a:solidFill>
                  <a:srgbClr val="1C4C61"/>
                </a:solidFill>
              </a:rPr>
            </a:br>
            <a:r>
              <a:rPr b="1" lang="en">
                <a:solidFill>
                  <a:srgbClr val="1C4C61"/>
                </a:solidFill>
              </a:rPr>
              <a:t>stone</a:t>
            </a:r>
          </a:p>
        </p:txBody>
      </p:sp>
      <p:cxnSp>
        <p:nvCxnSpPr>
          <p:cNvPr id="1789" name="Shape 1789"/>
          <p:cNvCxnSpPr>
            <a:stCxn id="1782" idx="2"/>
          </p:cNvCxnSpPr>
          <p:nvPr/>
        </p:nvCxnSpPr>
        <p:spPr>
          <a:xfrm>
            <a:off x="775800" y="1056175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0" name="Shape 1790"/>
          <p:cNvCxnSpPr/>
          <p:nvPr/>
        </p:nvCxnSpPr>
        <p:spPr>
          <a:xfrm>
            <a:off x="2080549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1" name="Shape 1791"/>
          <p:cNvCxnSpPr/>
          <p:nvPr/>
        </p:nvCxnSpPr>
        <p:spPr>
          <a:xfrm>
            <a:off x="3385299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2" name="Shape 1792"/>
          <p:cNvCxnSpPr/>
          <p:nvPr/>
        </p:nvCxnSpPr>
        <p:spPr>
          <a:xfrm>
            <a:off x="4690049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3" name="Shape 1793"/>
          <p:cNvCxnSpPr/>
          <p:nvPr/>
        </p:nvCxnSpPr>
        <p:spPr>
          <a:xfrm>
            <a:off x="6037648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4" name="Shape 1794"/>
          <p:cNvCxnSpPr/>
          <p:nvPr/>
        </p:nvCxnSpPr>
        <p:spPr>
          <a:xfrm>
            <a:off x="7342423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5" name="Shape 1795"/>
          <p:cNvCxnSpPr/>
          <p:nvPr/>
        </p:nvCxnSpPr>
        <p:spPr>
          <a:xfrm>
            <a:off x="8507698" y="1056293"/>
            <a:ext cx="0" cy="384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796" name="Shape 1796"/>
          <p:cNvCxnSpPr/>
          <p:nvPr/>
        </p:nvCxnSpPr>
        <p:spPr>
          <a:xfrm>
            <a:off x="791700" y="1387572"/>
            <a:ext cx="77001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7" name="Shape 1797"/>
          <p:cNvSpPr/>
          <p:nvPr/>
        </p:nvSpPr>
        <p:spPr>
          <a:xfrm>
            <a:off x="3608688" y="1116581"/>
            <a:ext cx="2066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1. </a:t>
            </a:r>
            <a:r>
              <a:rPr b="1" lang="en" sz="1100">
                <a:solidFill>
                  <a:srgbClr val="F3F3F3"/>
                </a:solidFill>
              </a:rPr>
              <a:t>Authentication Request</a:t>
            </a:r>
          </a:p>
        </p:txBody>
      </p:sp>
      <p:cxnSp>
        <p:nvCxnSpPr>
          <p:cNvPr id="1798" name="Shape 1798"/>
          <p:cNvCxnSpPr/>
          <p:nvPr/>
        </p:nvCxnSpPr>
        <p:spPr>
          <a:xfrm>
            <a:off x="791700" y="1682197"/>
            <a:ext cx="77001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799" name="Shape 1799"/>
          <p:cNvSpPr/>
          <p:nvPr/>
        </p:nvSpPr>
        <p:spPr>
          <a:xfrm>
            <a:off x="2298397" y="1396622"/>
            <a:ext cx="4774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2. </a:t>
            </a:r>
            <a:r>
              <a:rPr b="1" lang="en" sz="1100">
                <a:solidFill>
                  <a:srgbClr val="F3F3F3"/>
                </a:solidFill>
              </a:rPr>
              <a:t>Authentication Response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824425" y="2251430"/>
            <a:ext cx="1207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311700" y="1802800"/>
            <a:ext cx="2913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3. </a:t>
            </a:r>
            <a:r>
              <a:rPr b="1" lang="en" sz="1100">
                <a:solidFill>
                  <a:srgbClr val="F3F3F3"/>
                </a:solidFill>
              </a:rPr>
              <a:t>validate that provided data is correct</a:t>
            </a:r>
            <a:br>
              <a:rPr b="1" lang="en" sz="1100">
                <a:solidFill>
                  <a:srgbClr val="F3F3F3"/>
                </a:solidFill>
              </a:rPr>
            </a:br>
            <a:r>
              <a:rPr b="1" lang="en" sz="1100">
                <a:solidFill>
                  <a:srgbClr val="F3F3F3"/>
                </a:solidFill>
              </a:rPr>
              <a:t>&amp; request to update DB 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824425" y="2662157"/>
            <a:ext cx="2548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3" name="Shape 1803"/>
          <p:cNvSpPr/>
          <p:nvPr/>
        </p:nvSpPr>
        <p:spPr>
          <a:xfrm>
            <a:off x="791700" y="2308375"/>
            <a:ext cx="2817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4. </a:t>
            </a:r>
            <a:r>
              <a:rPr b="1" lang="en" sz="1100">
                <a:solidFill>
                  <a:srgbClr val="F3F3F3"/>
                </a:solidFill>
              </a:rPr>
              <a:t>Request for selecting compute Hosts</a:t>
            </a:r>
          </a:p>
        </p:txBody>
      </p:sp>
      <p:cxnSp>
        <p:nvCxnSpPr>
          <p:cNvPr id="1804" name="Shape 1804"/>
          <p:cNvCxnSpPr/>
          <p:nvPr/>
        </p:nvCxnSpPr>
        <p:spPr>
          <a:xfrm>
            <a:off x="3393099" y="2899455"/>
            <a:ext cx="13320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5" name="Shape 1805"/>
          <p:cNvSpPr/>
          <p:nvPr/>
        </p:nvSpPr>
        <p:spPr>
          <a:xfrm>
            <a:off x="3367650" y="2657599"/>
            <a:ext cx="13320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5. </a:t>
            </a:r>
            <a:r>
              <a:rPr b="1" lang="en" sz="1100">
                <a:solidFill>
                  <a:srgbClr val="F3F3F3"/>
                </a:solidFill>
              </a:rPr>
              <a:t>Select Host</a:t>
            </a:r>
          </a:p>
        </p:txBody>
      </p:sp>
      <p:cxnSp>
        <p:nvCxnSpPr>
          <p:cNvPr id="1806" name="Shape 1806"/>
          <p:cNvCxnSpPr/>
          <p:nvPr/>
        </p:nvCxnSpPr>
        <p:spPr>
          <a:xfrm rot="10800000">
            <a:off x="2107274" y="3197787"/>
            <a:ext cx="25989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7" name="Shape 1807"/>
          <p:cNvSpPr/>
          <p:nvPr/>
        </p:nvSpPr>
        <p:spPr>
          <a:xfrm>
            <a:off x="2490053" y="2898125"/>
            <a:ext cx="1826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6. Request to </a:t>
            </a:r>
            <a:r>
              <a:rPr b="1" lang="en" sz="1100">
                <a:solidFill>
                  <a:srgbClr val="F3F3F3"/>
                </a:solidFill>
              </a:rPr>
              <a:t>Update DB</a:t>
            </a:r>
          </a:p>
        </p:txBody>
      </p:sp>
      <p:cxnSp>
        <p:nvCxnSpPr>
          <p:cNvPr id="1808" name="Shape 1808"/>
          <p:cNvCxnSpPr/>
          <p:nvPr/>
        </p:nvCxnSpPr>
        <p:spPr>
          <a:xfrm>
            <a:off x="4706174" y="3497390"/>
            <a:ext cx="13509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9" name="Shape 1809"/>
          <p:cNvSpPr/>
          <p:nvPr/>
        </p:nvSpPr>
        <p:spPr>
          <a:xfrm>
            <a:off x="4233459" y="3169376"/>
            <a:ext cx="2260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7. </a:t>
            </a:r>
            <a:r>
              <a:rPr b="1" lang="en" sz="1100">
                <a:solidFill>
                  <a:srgbClr val="F3F3F3"/>
                </a:solidFill>
              </a:rPr>
              <a:t>Request for glance image</a:t>
            </a:r>
          </a:p>
        </p:txBody>
      </p:sp>
      <p:cxnSp>
        <p:nvCxnSpPr>
          <p:cNvPr id="1810" name="Shape 1810"/>
          <p:cNvCxnSpPr/>
          <p:nvPr/>
        </p:nvCxnSpPr>
        <p:spPr>
          <a:xfrm>
            <a:off x="4688399" y="3866928"/>
            <a:ext cx="13509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811" name="Shape 1811"/>
          <p:cNvSpPr/>
          <p:nvPr/>
        </p:nvSpPr>
        <p:spPr>
          <a:xfrm>
            <a:off x="4393075" y="3570215"/>
            <a:ext cx="19533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8. </a:t>
            </a:r>
            <a:r>
              <a:rPr b="1" lang="en" sz="1100">
                <a:solidFill>
                  <a:srgbClr val="F3F3F3"/>
                </a:solidFill>
              </a:rPr>
              <a:t>Glance image download</a:t>
            </a:r>
          </a:p>
        </p:txBody>
      </p:sp>
      <p:cxnSp>
        <p:nvCxnSpPr>
          <p:cNvPr id="1812" name="Shape 1812"/>
          <p:cNvCxnSpPr/>
          <p:nvPr/>
        </p:nvCxnSpPr>
        <p:spPr>
          <a:xfrm>
            <a:off x="4690061" y="4206364"/>
            <a:ext cx="26310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3" name="Shape 1813"/>
          <p:cNvSpPr/>
          <p:nvPr/>
        </p:nvSpPr>
        <p:spPr>
          <a:xfrm>
            <a:off x="4799001" y="3965700"/>
            <a:ext cx="26310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9. </a:t>
            </a:r>
            <a:r>
              <a:rPr b="1" lang="en" sz="1100">
                <a:solidFill>
                  <a:srgbClr val="F3F3F3"/>
                </a:solidFill>
              </a:rPr>
              <a:t>Create port (allocate MAC and IP</a:t>
            </a:r>
          </a:p>
        </p:txBody>
      </p:sp>
      <p:cxnSp>
        <p:nvCxnSpPr>
          <p:cNvPr id="1814" name="Shape 1814"/>
          <p:cNvCxnSpPr/>
          <p:nvPr/>
        </p:nvCxnSpPr>
        <p:spPr>
          <a:xfrm>
            <a:off x="4690061" y="4464044"/>
            <a:ext cx="26310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815" name="Shape 1815"/>
          <p:cNvSpPr/>
          <p:nvPr/>
        </p:nvSpPr>
        <p:spPr>
          <a:xfrm>
            <a:off x="4798975" y="4226463"/>
            <a:ext cx="2434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100">
                <a:solidFill>
                  <a:srgbClr val="F3F3F3"/>
                </a:solidFill>
              </a:rPr>
              <a:t>10. </a:t>
            </a:r>
            <a:r>
              <a:rPr b="1" lang="en" sz="1100">
                <a:solidFill>
                  <a:srgbClr val="F3F3F3"/>
                </a:solidFill>
              </a:rPr>
              <a:t>Notify l2 agent &amp; port up</a:t>
            </a:r>
          </a:p>
        </p:txBody>
      </p:sp>
      <p:sp>
        <p:nvSpPr>
          <p:cNvPr id="1816" name="Shape 1816"/>
          <p:cNvSpPr/>
          <p:nvPr/>
        </p:nvSpPr>
        <p:spPr>
          <a:xfrm>
            <a:off x="4877300" y="2103400"/>
            <a:ext cx="4133700" cy="80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11. configure local VLAN and OpenVswitch(OVS) flows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12. Send port up notification (L2 agent to Neutorn Server)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13. Instance booted...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(Example) Process of VM creation</a:t>
            </a:r>
          </a:p>
        </p:txBody>
      </p:sp>
      <p:sp>
        <p:nvSpPr>
          <p:cNvPr id="1822" name="Shape 1822"/>
          <p:cNvSpPr txBox="1"/>
          <p:nvPr>
            <p:ph idx="1" type="body"/>
          </p:nvPr>
        </p:nvSpPr>
        <p:spPr>
          <a:xfrm>
            <a:off x="311700" y="1126750"/>
            <a:ext cx="8520600" cy="301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It is long way too, </a:t>
            </a:r>
            <a:br>
              <a:rPr lang="en" sz="2400"/>
            </a:br>
            <a:r>
              <a:rPr lang="en" sz="2400"/>
              <a:t>but what you know connection of components is important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breaking down the issue into parts...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 addition, OpenStack is composed of many components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Based on RPC and Messaging Queue (AMQP)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You must take care of connection between components,</a:t>
            </a:r>
            <a:br>
              <a:rPr lang="en" sz="2400"/>
            </a:br>
            <a:r>
              <a:rPr lang="en" sz="2400"/>
              <a:t>As well as you know function of component itself</a:t>
            </a:r>
          </a:p>
        </p:txBody>
      </p:sp>
      <p:sp>
        <p:nvSpPr>
          <p:cNvPr id="1823" name="Shape 1823"/>
          <p:cNvSpPr txBox="1"/>
          <p:nvPr>
            <p:ph idx="12" type="sldNum"/>
          </p:nvPr>
        </p:nvSpPr>
        <p:spPr>
          <a:xfrm>
            <a:off x="8531002" y="4730204"/>
            <a:ext cx="480000" cy="34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(Hands-On) </a:t>
            </a:r>
            <a:r>
              <a:rPr lang="en"/>
              <a:t>Installing Nova</a:t>
            </a:r>
          </a:p>
        </p:txBody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Install and configure </a:t>
            </a:r>
            <a:r>
              <a:rPr b="1" lang="en" u="sng">
                <a:solidFill>
                  <a:srgbClr val="EA9999"/>
                </a:solidFill>
              </a:rPr>
              <a:t>Controller node</a:t>
            </a: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the Nova service on Controller node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Install and configure </a:t>
            </a:r>
            <a:r>
              <a:rPr lang="en" u="sng">
                <a:solidFill>
                  <a:srgbClr val="EA9999"/>
                </a:solidFill>
              </a:rPr>
              <a:t>Compute node</a:t>
            </a: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Click here to install and configure the Nova service on Compute node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Verify operation on </a:t>
            </a:r>
            <a:r>
              <a:rPr b="1" lang="en" u="sng">
                <a:solidFill>
                  <a:srgbClr val="EA9999"/>
                </a:solidFill>
              </a:rPr>
              <a:t>Controller node</a:t>
            </a:r>
            <a:r>
              <a:rPr lang="en"/>
              <a:t> </a:t>
            </a: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Click here to verify the operation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0" name="Shape 18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31" name="Shape 1831"/>
          <p:cNvSpPr/>
          <p:nvPr/>
        </p:nvSpPr>
        <p:spPr>
          <a:xfrm>
            <a:off x="4529625" y="12027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  <p:sp>
        <p:nvSpPr>
          <p:cNvPr id="1832" name="Shape 1832"/>
          <p:cNvSpPr/>
          <p:nvPr/>
        </p:nvSpPr>
        <p:spPr>
          <a:xfrm>
            <a:off x="4423550" y="232715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  <p:sp>
        <p:nvSpPr>
          <p:cNvPr id="1833" name="Shape 1833"/>
          <p:cNvSpPr/>
          <p:nvPr/>
        </p:nvSpPr>
        <p:spPr>
          <a:xfrm>
            <a:off x="4423550" y="35289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Troubleshooting</a:t>
            </a:r>
          </a:p>
        </p:txBody>
      </p:sp>
      <p:sp>
        <p:nvSpPr>
          <p:cNvPr id="1839" name="Shape 1839"/>
          <p:cNvSpPr txBox="1"/>
          <p:nvPr>
            <p:ph idx="1" type="body"/>
          </p:nvPr>
        </p:nvSpPr>
        <p:spPr>
          <a:xfrm>
            <a:off x="311700" y="1152475"/>
            <a:ext cx="7180800" cy="148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If </a:t>
            </a:r>
            <a:r>
              <a:rPr lang="en">
                <a:solidFill>
                  <a:srgbClr val="FF9900"/>
                </a:solidFill>
              </a:rPr>
              <a:t>nova-compute</a:t>
            </a:r>
            <a:r>
              <a:rPr lang="en"/>
              <a:t> service fails to start, perform following actions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Goto -&gt; /var/log/nova/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Check -&gt; tailf nova-compute.log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marR="25400" rtl="0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41" name="Shape 1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51" y="2949798"/>
            <a:ext cx="5174851" cy="19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Shape 1842"/>
          <p:cNvSpPr/>
          <p:nvPr/>
        </p:nvSpPr>
        <p:spPr>
          <a:xfrm>
            <a:off x="880875" y="3403775"/>
            <a:ext cx="29742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3" name="Shape 1843"/>
          <p:cNvSpPr txBox="1"/>
          <p:nvPr/>
        </p:nvSpPr>
        <p:spPr>
          <a:xfrm>
            <a:off x="3316725" y="1856900"/>
            <a:ext cx="6105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# systemctl status rabbitmq-server.service -l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# rabbitmqctl status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# lsof -i :5672 |grep ‘compute_node_ip’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 txBox="1"/>
          <p:nvPr/>
        </p:nvSpPr>
        <p:spPr>
          <a:xfrm>
            <a:off x="440450" y="1577075"/>
            <a:ext cx="20280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On Compute node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3496250" y="1577075"/>
            <a:ext cx="24792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On Controller node</a:t>
            </a:r>
          </a:p>
        </p:txBody>
      </p:sp>
      <p:sp>
        <p:nvSpPr>
          <p:cNvPr id="1846" name="Shape 1846"/>
          <p:cNvSpPr/>
          <p:nvPr/>
        </p:nvSpPr>
        <p:spPr>
          <a:xfrm>
            <a:off x="1462650" y="2471900"/>
            <a:ext cx="1305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1" name="Shape 1851"/>
          <p:cNvGrpSpPr/>
          <p:nvPr/>
        </p:nvGrpSpPr>
        <p:grpSpPr>
          <a:xfrm>
            <a:off x="145650" y="-34987"/>
            <a:ext cx="8855500" cy="5042063"/>
            <a:chOff x="145650" y="-34987"/>
            <a:chExt cx="8855500" cy="5042063"/>
          </a:xfrm>
        </p:grpSpPr>
        <p:sp>
          <p:nvSpPr>
            <p:cNvPr id="1852" name="Shape 1852"/>
            <p:cNvSpPr/>
            <p:nvPr/>
          </p:nvSpPr>
          <p:spPr>
            <a:xfrm>
              <a:off x="145650" y="1073175"/>
              <a:ext cx="5528700" cy="3933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 txBox="1"/>
            <p:nvPr/>
          </p:nvSpPr>
          <p:spPr>
            <a:xfrm>
              <a:off x="918200" y="65948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6207550" y="1156975"/>
              <a:ext cx="2793600" cy="2541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 txBox="1"/>
            <p:nvPr/>
          </p:nvSpPr>
          <p:spPr>
            <a:xfrm>
              <a:off x="6923925" y="688875"/>
              <a:ext cx="1699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Compute node</a:t>
              </a:r>
            </a:p>
          </p:txBody>
        </p:sp>
        <p:pic>
          <p:nvPicPr>
            <p:cNvPr id="1856" name="Shape 18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5449" y="61899"/>
              <a:ext cx="457175" cy="4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7" name="Shape 1857"/>
            <p:cNvSpPr/>
            <p:nvPr/>
          </p:nvSpPr>
          <p:spPr>
            <a:xfrm>
              <a:off x="2852675" y="688875"/>
              <a:ext cx="1360500" cy="2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 HTTP Service</a:t>
              </a: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384075" y="14784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Horizon</a:t>
              </a: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384075" y="20197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Keystone</a:t>
              </a: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1655175" y="1478450"/>
              <a:ext cx="904500" cy="1211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 txBox="1"/>
            <p:nvPr/>
          </p:nvSpPr>
          <p:spPr>
            <a:xfrm>
              <a:off x="1611675" y="1426125"/>
              <a:ext cx="9915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Glance</a:t>
              </a: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1758675" y="1751925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API</a:t>
              </a: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1758675" y="2257500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Registry</a:t>
              </a:r>
            </a:p>
          </p:txBody>
        </p:sp>
        <p:pic>
          <p:nvPicPr>
            <p:cNvPr id="1864" name="Shape 18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400" y="3757438"/>
              <a:ext cx="618188" cy="76202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865" name="Shape 1865"/>
            <p:cNvSpPr/>
            <p:nvPr/>
          </p:nvSpPr>
          <p:spPr>
            <a:xfrm>
              <a:off x="2951425" y="1478450"/>
              <a:ext cx="1179600" cy="3035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 txBox="1"/>
            <p:nvPr/>
          </p:nvSpPr>
          <p:spPr>
            <a:xfrm>
              <a:off x="3027875" y="1462850"/>
              <a:ext cx="814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Nova</a:t>
              </a: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3145175" y="18291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nova-api</a:t>
              </a: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3145175" y="22575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Nova-certi</a:t>
              </a: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3149425" y="26858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-scheduler</a:t>
              </a: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3149425" y="31142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-conductor</a:t>
              </a: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3161975" y="35425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-consoleauth</a:t>
              </a: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3161975" y="39709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-proxy</a:t>
              </a: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4606325" y="29491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Rabbit-MQ</a:t>
              </a: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6404900" y="1478450"/>
              <a:ext cx="1179600" cy="335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nova-compute</a:t>
              </a:r>
            </a:p>
          </p:txBody>
        </p:sp>
        <p:pic>
          <p:nvPicPr>
            <p:cNvPr id="1875" name="Shape 18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950" y="3075650"/>
              <a:ext cx="697500" cy="33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6" name="Shape 1876"/>
            <p:cNvSpPr txBox="1"/>
            <p:nvPr/>
          </p:nvSpPr>
          <p:spPr>
            <a:xfrm>
              <a:off x="6427550" y="3410950"/>
              <a:ext cx="1360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Native Hypervisor</a:t>
              </a: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6429950" y="1976250"/>
              <a:ext cx="1129500" cy="3351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Libvirtd-driver</a:t>
              </a: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384075" y="2561050"/>
              <a:ext cx="991500" cy="33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879" name="Shape 1879"/>
            <p:cNvSpPr/>
            <p:nvPr/>
          </p:nvSpPr>
          <p:spPr>
            <a:xfrm>
              <a:off x="384075" y="3102350"/>
              <a:ext cx="991500" cy="15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</a:t>
              </a: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471075" y="3304525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cinder-api</a:t>
              </a: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467525" y="364365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backup</a:t>
              </a: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467525" y="39709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 scheduler</a:t>
              </a: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471075" y="43145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volumn</a:t>
              </a:r>
            </a:p>
          </p:txBody>
        </p:sp>
        <p:sp>
          <p:nvSpPr>
            <p:cNvPr id="1884" name="Shape 1884"/>
            <p:cNvSpPr txBox="1"/>
            <p:nvPr/>
          </p:nvSpPr>
          <p:spPr>
            <a:xfrm>
              <a:off x="471075" y="3030138"/>
              <a:ext cx="10467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7833075" y="1494050"/>
              <a:ext cx="991500" cy="3351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7833075" y="19762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cxnSp>
          <p:nvCxnSpPr>
            <p:cNvPr id="1887" name="Shape 1887"/>
            <p:cNvCxnSpPr>
              <a:stCxn id="1873" idx="3"/>
              <a:endCxn id="1874" idx="1"/>
            </p:cNvCxnSpPr>
            <p:nvPr/>
          </p:nvCxnSpPr>
          <p:spPr>
            <a:xfrm flipH="1" rot="10800000">
              <a:off x="5597825" y="1646100"/>
              <a:ext cx="807000" cy="1470600"/>
            </a:xfrm>
            <a:prstGeom prst="bent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88" name="Shape 1888"/>
            <p:cNvCxnSpPr/>
            <p:nvPr/>
          </p:nvCxnSpPr>
          <p:spPr>
            <a:xfrm>
              <a:off x="4097825" y="3115950"/>
              <a:ext cx="508500" cy="15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89" name="Shape 1889"/>
            <p:cNvCxnSpPr/>
            <p:nvPr/>
          </p:nvCxnSpPr>
          <p:spPr>
            <a:xfrm flipH="1" rot="10800000">
              <a:off x="3941775" y="1784812"/>
              <a:ext cx="2509200" cy="31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0" name="Shape 1890"/>
            <p:cNvCxnSpPr>
              <a:stCxn id="1867" idx="3"/>
              <a:endCxn id="1856" idx="3"/>
            </p:cNvCxnSpPr>
            <p:nvPr/>
          </p:nvCxnSpPr>
          <p:spPr>
            <a:xfrm flipH="1" rot="10800000">
              <a:off x="3920675" y="290450"/>
              <a:ext cx="741900" cy="1667700"/>
            </a:xfrm>
            <a:prstGeom prst="bentConnector3">
              <a:avLst>
                <a:gd fmla="val 13210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1" name="Shape 1891"/>
            <p:cNvCxnSpPr>
              <a:stCxn id="1872" idx="3"/>
              <a:endCxn id="1856" idx="2"/>
            </p:cNvCxnSpPr>
            <p:nvPr/>
          </p:nvCxnSpPr>
          <p:spPr>
            <a:xfrm flipH="1" rot="10800000">
              <a:off x="3937475" y="519100"/>
              <a:ext cx="496500" cy="35808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2" name="Shape 1892"/>
            <p:cNvCxnSpPr>
              <a:stCxn id="1869" idx="1"/>
              <a:endCxn id="1864" idx="0"/>
            </p:cNvCxnSpPr>
            <p:nvPr/>
          </p:nvCxnSpPr>
          <p:spPr>
            <a:xfrm flipH="1">
              <a:off x="2163625" y="2814850"/>
              <a:ext cx="985800" cy="9426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3" name="Shape 1893"/>
            <p:cNvCxnSpPr/>
            <p:nvPr/>
          </p:nvCxnSpPr>
          <p:spPr>
            <a:xfrm flipH="1">
              <a:off x="2319975" y="3249550"/>
              <a:ext cx="816900" cy="507900"/>
            </a:xfrm>
            <a:prstGeom prst="bentConnector3">
              <a:avLst>
                <a:gd fmla="val 923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894" name="Shape 1894"/>
            <p:cNvSpPr txBox="1"/>
            <p:nvPr/>
          </p:nvSpPr>
          <p:spPr>
            <a:xfrm>
              <a:off x="1854400" y="4700750"/>
              <a:ext cx="814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  <p:cxnSp>
          <p:nvCxnSpPr>
            <p:cNvPr id="1895" name="Shape 1895"/>
            <p:cNvCxnSpPr>
              <a:stCxn id="1862" idx="2"/>
              <a:endCxn id="1863" idx="0"/>
            </p:cNvCxnSpPr>
            <p:nvPr/>
          </p:nvCxnSpPr>
          <p:spPr>
            <a:xfrm flipH="1" rot="-5400000">
              <a:off x="2022525" y="2171925"/>
              <a:ext cx="170400" cy="600"/>
            </a:xfrm>
            <a:prstGeom prst="bentConnector3">
              <a:avLst>
                <a:gd fmla="val 5002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6" name="Shape 1896"/>
            <p:cNvCxnSpPr>
              <a:stCxn id="1861" idx="0"/>
            </p:cNvCxnSpPr>
            <p:nvPr/>
          </p:nvCxnSpPr>
          <p:spPr>
            <a:xfrm rot="-5400000">
              <a:off x="4167675" y="-716325"/>
              <a:ext cx="82200" cy="42027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7" name="Shape 1897"/>
            <p:cNvCxnSpPr/>
            <p:nvPr/>
          </p:nvCxnSpPr>
          <p:spPr>
            <a:xfrm>
              <a:off x="1928900" y="2689550"/>
              <a:ext cx="15000" cy="1061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8" name="Shape 1898"/>
            <p:cNvCxnSpPr>
              <a:endCxn id="1857" idx="0"/>
            </p:cNvCxnSpPr>
            <p:nvPr/>
          </p:nvCxnSpPr>
          <p:spPr>
            <a:xfrm flipH="1">
              <a:off x="3532925" y="297375"/>
              <a:ext cx="653700" cy="3915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9" name="Shape 1899"/>
            <p:cNvCxnSpPr>
              <a:stCxn id="1857" idx="2"/>
              <a:endCxn id="1858" idx="0"/>
            </p:cNvCxnSpPr>
            <p:nvPr/>
          </p:nvCxnSpPr>
          <p:spPr>
            <a:xfrm rot="5400000">
              <a:off x="1916225" y="-138225"/>
              <a:ext cx="580200" cy="26532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0" name="Shape 1900"/>
            <p:cNvCxnSpPr>
              <a:stCxn id="1858" idx="2"/>
              <a:endCxn id="1859" idx="0"/>
            </p:cNvCxnSpPr>
            <p:nvPr/>
          </p:nvCxnSpPr>
          <p:spPr>
            <a:xfrm>
              <a:off x="879825" y="1813550"/>
              <a:ext cx="0" cy="206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1" name="Shape 1901"/>
            <p:cNvCxnSpPr>
              <a:stCxn id="1862" idx="1"/>
              <a:endCxn id="1859" idx="3"/>
            </p:cNvCxnSpPr>
            <p:nvPr/>
          </p:nvCxnSpPr>
          <p:spPr>
            <a:xfrm flipH="1">
              <a:off x="1375575" y="1919475"/>
              <a:ext cx="383100" cy="267900"/>
            </a:xfrm>
            <a:prstGeom prst="bentConnector3">
              <a:avLst>
                <a:gd fmla="val 628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2" name="Shape 1902"/>
            <p:cNvCxnSpPr>
              <a:stCxn id="1858" idx="3"/>
              <a:endCxn id="1864" idx="1"/>
            </p:cNvCxnSpPr>
            <p:nvPr/>
          </p:nvCxnSpPr>
          <p:spPr>
            <a:xfrm>
              <a:off x="1375575" y="1646000"/>
              <a:ext cx="478800" cy="2492400"/>
            </a:xfrm>
            <a:prstGeom prst="bentConnector3">
              <a:avLst>
                <a:gd fmla="val 4842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3" name="Shape 1903"/>
            <p:cNvCxnSpPr>
              <a:stCxn id="1859" idx="2"/>
            </p:cNvCxnSpPr>
            <p:nvPr/>
          </p:nvCxnSpPr>
          <p:spPr>
            <a:xfrm flipH="1" rot="-5400000">
              <a:off x="148425" y="3086250"/>
              <a:ext cx="2083500" cy="620700"/>
            </a:xfrm>
            <a:prstGeom prst="bentConnector3">
              <a:avLst>
                <a:gd fmla="val 458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4" name="Shape 1904"/>
            <p:cNvCxnSpPr/>
            <p:nvPr/>
          </p:nvCxnSpPr>
          <p:spPr>
            <a:xfrm>
              <a:off x="1510250" y="4431475"/>
              <a:ext cx="31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5" name="Shape 1905"/>
            <p:cNvCxnSpPr>
              <a:stCxn id="1874" idx="2"/>
              <a:endCxn id="1877" idx="0"/>
            </p:cNvCxnSpPr>
            <p:nvPr/>
          </p:nvCxnSpPr>
          <p:spPr>
            <a:xfrm>
              <a:off x="6994700" y="1813550"/>
              <a:ext cx="0" cy="162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6" name="Shape 1906"/>
            <p:cNvCxnSpPr>
              <a:stCxn id="1877" idx="2"/>
              <a:endCxn id="1875" idx="0"/>
            </p:cNvCxnSpPr>
            <p:nvPr/>
          </p:nvCxnSpPr>
          <p:spPr>
            <a:xfrm>
              <a:off x="6994700" y="2311350"/>
              <a:ext cx="0" cy="764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07" name="Shape 1907"/>
            <p:cNvSpPr txBox="1"/>
            <p:nvPr/>
          </p:nvSpPr>
          <p:spPr>
            <a:xfrm>
              <a:off x="4704063" y="-34987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  <p:cxnSp>
          <p:nvCxnSpPr>
            <p:cNvPr id="1908" name="Shape 1908"/>
            <p:cNvCxnSpPr>
              <a:stCxn id="1877" idx="1"/>
              <a:endCxn id="1872" idx="2"/>
            </p:cNvCxnSpPr>
            <p:nvPr/>
          </p:nvCxnSpPr>
          <p:spPr>
            <a:xfrm flipH="1">
              <a:off x="3549650" y="2143800"/>
              <a:ext cx="2880300" cy="2085000"/>
            </a:xfrm>
            <a:prstGeom prst="bentConnector4">
              <a:avLst>
                <a:gd fmla="val 11284" name="adj1"/>
                <a:gd fmla="val 119242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9" name="Shape 1909"/>
            <p:cNvCxnSpPr>
              <a:endCxn id="1880" idx="1"/>
            </p:cNvCxnSpPr>
            <p:nvPr/>
          </p:nvCxnSpPr>
          <p:spPr>
            <a:xfrm flipH="1">
              <a:off x="471075" y="185125"/>
              <a:ext cx="3723600" cy="3248400"/>
            </a:xfrm>
            <a:prstGeom prst="bentConnector3">
              <a:avLst>
                <a:gd fmla="val 1063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0" name="Shape 1910"/>
            <p:cNvCxnSpPr/>
            <p:nvPr/>
          </p:nvCxnSpPr>
          <p:spPr>
            <a:xfrm flipH="1" rot="-5400000">
              <a:off x="1315725" y="3518325"/>
              <a:ext cx="1098600" cy="909900"/>
            </a:xfrm>
            <a:prstGeom prst="bentConnector3">
              <a:avLst>
                <a:gd fmla="val 12041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1" name="Shape 1911"/>
            <p:cNvCxnSpPr>
              <a:endCxn id="1880" idx="3"/>
            </p:cNvCxnSpPr>
            <p:nvPr/>
          </p:nvCxnSpPr>
          <p:spPr>
            <a:xfrm flipH="1">
              <a:off x="1168575" y="3422725"/>
              <a:ext cx="244500" cy="10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2" name="Shape 1912"/>
            <p:cNvCxnSpPr>
              <a:stCxn id="1882" idx="3"/>
            </p:cNvCxnSpPr>
            <p:nvPr/>
          </p:nvCxnSpPr>
          <p:spPr>
            <a:xfrm flipH="1" rot="10800000">
              <a:off x="1165025" y="4096000"/>
              <a:ext cx="240000" cy="3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3" name="Shape 1913"/>
            <p:cNvCxnSpPr>
              <a:stCxn id="1883" idx="3"/>
            </p:cNvCxnSpPr>
            <p:nvPr/>
          </p:nvCxnSpPr>
          <p:spPr>
            <a:xfrm>
              <a:off x="1168575" y="4443500"/>
              <a:ext cx="2367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914" name="Shape 1914"/>
          <p:cNvSpPr txBox="1"/>
          <p:nvPr>
            <p:ph type="title"/>
          </p:nvPr>
        </p:nvSpPr>
        <p:spPr>
          <a:xfrm>
            <a:off x="5590925" y="0"/>
            <a:ext cx="2654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Deployment Roadmap  </a:t>
            </a:r>
          </a:p>
        </p:txBody>
      </p:sp>
      <p:sp>
        <p:nvSpPr>
          <p:cNvPr id="1915" name="Shape 19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916" name="Shape 1916"/>
          <p:cNvCxnSpPr>
            <a:stCxn id="1878" idx="3"/>
            <a:endCxn id="1873" idx="2"/>
          </p:cNvCxnSpPr>
          <p:nvPr/>
        </p:nvCxnSpPr>
        <p:spPr>
          <a:xfrm>
            <a:off x="1375575" y="2728600"/>
            <a:ext cx="3726600" cy="555600"/>
          </a:xfrm>
          <a:prstGeom prst="bentConnector4">
            <a:avLst>
              <a:gd fmla="val 35518" name="adj1"/>
              <a:gd fmla="val 36541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917" name="Shape 1917"/>
          <p:cNvGrpSpPr/>
          <p:nvPr/>
        </p:nvGrpSpPr>
        <p:grpSpPr>
          <a:xfrm>
            <a:off x="7055775" y="3977225"/>
            <a:ext cx="1500800" cy="1069500"/>
            <a:chOff x="7538150" y="3929550"/>
            <a:chExt cx="1500800" cy="1069500"/>
          </a:xfrm>
        </p:grpSpPr>
        <p:cxnSp>
          <p:nvCxnSpPr>
            <p:cNvPr id="1918" name="Shape 1918"/>
            <p:cNvCxnSpPr/>
            <p:nvPr/>
          </p:nvCxnSpPr>
          <p:spPr>
            <a:xfrm flipH="1" rot="10800000">
              <a:off x="7539650" y="4065150"/>
              <a:ext cx="379500" cy="54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19" name="Shape 1919"/>
            <p:cNvSpPr/>
            <p:nvPr/>
          </p:nvSpPr>
          <p:spPr>
            <a:xfrm>
              <a:off x="7538150" y="4243250"/>
              <a:ext cx="379500" cy="1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sz="1100"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7539650" y="4539550"/>
              <a:ext cx="379500" cy="163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7539650" y="4835850"/>
              <a:ext cx="379500" cy="163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1922" name="Shape 1922"/>
            <p:cNvSpPr txBox="1"/>
            <p:nvPr/>
          </p:nvSpPr>
          <p:spPr>
            <a:xfrm>
              <a:off x="8064850" y="3929550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 Connectivity</a:t>
              </a:r>
            </a:p>
          </p:txBody>
        </p:sp>
        <p:sp>
          <p:nvSpPr>
            <p:cNvPr id="1923" name="Shape 1923"/>
            <p:cNvSpPr txBox="1"/>
            <p:nvPr/>
          </p:nvSpPr>
          <p:spPr>
            <a:xfrm>
              <a:off x="8102650" y="418311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Service</a:t>
              </a:r>
            </a:p>
          </p:txBody>
        </p:sp>
        <p:sp>
          <p:nvSpPr>
            <p:cNvPr id="1924" name="Shape 1924"/>
            <p:cNvSpPr txBox="1"/>
            <p:nvPr/>
          </p:nvSpPr>
          <p:spPr>
            <a:xfrm>
              <a:off x="8102650" y="4731775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Component</a:t>
              </a:r>
            </a:p>
          </p:txBody>
        </p:sp>
        <p:sp>
          <p:nvSpPr>
            <p:cNvPr id="1925" name="Shape 1925"/>
            <p:cNvSpPr txBox="1"/>
            <p:nvPr/>
          </p:nvSpPr>
          <p:spPr>
            <a:xfrm>
              <a:off x="8102650" y="443666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Node</a:t>
              </a:r>
            </a:p>
          </p:txBody>
        </p:sp>
      </p:grpSp>
      <p:sp>
        <p:nvSpPr>
          <p:cNvPr id="1926" name="Shape 1926"/>
          <p:cNvSpPr/>
          <p:nvPr/>
        </p:nvSpPr>
        <p:spPr>
          <a:xfrm>
            <a:off x="7833075" y="2459300"/>
            <a:ext cx="991500" cy="335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/>
              <a:t>OpenVswitch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Networking Service : “Neutron”</a:t>
            </a:r>
          </a:p>
        </p:txBody>
      </p:sp>
      <p:sp>
        <p:nvSpPr>
          <p:cNvPr id="1932" name="Shape 1932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“Network as a Service”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Tenant isolation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Isolate private network between tenants with VLAN, VXLAN, GRE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NAPT, Floating IP(Static NAT)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NAPT: Private network to external network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Static NAT: external network to floating IP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DHCP, DNS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Load Balancing (LBaaS), VPNaaS</a:t>
            </a:r>
          </a:p>
        </p:txBody>
      </p:sp>
      <p:sp>
        <p:nvSpPr>
          <p:cNvPr id="1933" name="Shape 19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Main Frame (~1950)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Too expensive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Too many people simultaneously operate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All services (or functions) are in a main frame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(!) Main Frame still has used in various company or organization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neutron-server: API Server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neutron-dhcp-agent: Provide DHCP for tenant network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neutron-plugin-linuxbridge-agent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 L2 tenant network by using OVS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neutron-metadata-agent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Transfer metadata (SSH key, etc)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Publish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http://169.254.169.254/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neutron-l3-agent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Provide L3 forwarding, NAT for accessing to external network from tenant network</a:t>
            </a:r>
          </a:p>
        </p:txBody>
      </p:sp>
      <p:sp>
        <p:nvSpPr>
          <p:cNvPr id="1939" name="Shape 19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Components in Neutron</a:t>
            </a:r>
            <a:r>
              <a:rPr lang="en"/>
              <a:t> : </a:t>
            </a:r>
          </a:p>
        </p:txBody>
      </p:sp>
      <p:sp>
        <p:nvSpPr>
          <p:cNvPr id="1940" name="Shape 19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Neutron Modular Layer 2 </a:t>
            </a:r>
          </a:p>
        </p:txBody>
      </p:sp>
      <p:sp>
        <p:nvSpPr>
          <p:cNvPr id="1946" name="Shape 19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47" name="Shape 1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25" y="1129725"/>
            <a:ext cx="5124351" cy="3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Shape 1948"/>
          <p:cNvSpPr txBox="1"/>
          <p:nvPr/>
        </p:nvSpPr>
        <p:spPr>
          <a:xfrm>
            <a:off x="3543075" y="4431100"/>
            <a:ext cx="51243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http://www.atmarkit.co.jp/ait/articles/1504/08/news007_2.html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Neutron Provide several plugins called Modular Layer 2 (ML2)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Categorized the following drivers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Type Driver</a:t>
            </a:r>
          </a:p>
          <a:p>
            <a: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Flat, VLAN, VXLAN, GRE...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Mechanism Driver</a:t>
            </a:r>
          </a:p>
          <a:p>
            <a: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Arista, Cisco Nexus, Linux Bridge, Openvswitch..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After passed API Request to Neutron Server, it is handled in ML2 Plugin</a:t>
            </a:r>
          </a:p>
        </p:txBody>
      </p:sp>
      <p:sp>
        <p:nvSpPr>
          <p:cNvPr id="1954" name="Shape 19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Neutron </a:t>
            </a:r>
            <a:r>
              <a:rPr lang="en"/>
              <a:t>Modular</a:t>
            </a:r>
            <a:r>
              <a:rPr lang="en"/>
              <a:t> Layer 2</a:t>
            </a:r>
            <a:r>
              <a:rPr lang="en"/>
              <a:t> </a:t>
            </a:r>
          </a:p>
        </p:txBody>
      </p:sp>
      <p:sp>
        <p:nvSpPr>
          <p:cNvPr id="1955" name="Shape 19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 txBox="1"/>
          <p:nvPr>
            <p:ph type="title"/>
          </p:nvPr>
        </p:nvSpPr>
        <p:spPr>
          <a:xfrm>
            <a:off x="146150" y="1139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Linux Bridge Agent</a:t>
            </a:r>
          </a:p>
        </p:txBody>
      </p:sp>
      <p:sp>
        <p:nvSpPr>
          <p:cNvPr id="1961" name="Shape 19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62" name="Shape 1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75" y="596200"/>
            <a:ext cx="62080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Shape 1963"/>
          <p:cNvSpPr txBox="1"/>
          <p:nvPr/>
        </p:nvSpPr>
        <p:spPr>
          <a:xfrm>
            <a:off x="0" y="4078225"/>
            <a:ext cx="75276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https://access.redhat.com/documentation/en-US/Red_Hat_Enterprise_Linux_OpenStack_Platform/5/html/Cloud_Administrator_Guide/section_networking-scenarios.html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(Hands-On) Installing Neutron</a:t>
            </a:r>
          </a:p>
        </p:txBody>
      </p:sp>
      <p:sp>
        <p:nvSpPr>
          <p:cNvPr id="1969" name="Shape 19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Install and configure </a:t>
            </a:r>
            <a:r>
              <a:rPr b="1" lang="en" u="sng">
                <a:solidFill>
                  <a:srgbClr val="EA9999"/>
                </a:solidFill>
              </a:rPr>
              <a:t>Controller node</a:t>
            </a: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the Neutron service on Controller node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Install and configure </a:t>
            </a:r>
            <a:r>
              <a:rPr lang="en" u="sng">
                <a:solidFill>
                  <a:srgbClr val="EA9999"/>
                </a:solidFill>
              </a:rPr>
              <a:t>Compute node</a:t>
            </a: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Click here to install and configure the Neutron service on Compute node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Verify operation: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Click here to verify the operation</a:t>
            </a:r>
            <a:br>
              <a:rPr lang="en"/>
            </a:b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※ Please select network option 2 (Self-Service Network)</a:t>
            </a:r>
          </a:p>
        </p:txBody>
      </p:sp>
      <p:sp>
        <p:nvSpPr>
          <p:cNvPr id="1970" name="Shape 19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1" name="Shape 1971"/>
          <p:cNvSpPr/>
          <p:nvPr/>
        </p:nvSpPr>
        <p:spPr>
          <a:xfrm>
            <a:off x="4529625" y="12027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  <p:sp>
        <p:nvSpPr>
          <p:cNvPr id="1972" name="Shape 1972"/>
          <p:cNvSpPr/>
          <p:nvPr/>
        </p:nvSpPr>
        <p:spPr>
          <a:xfrm>
            <a:off x="4423550" y="232715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Horizon</a:t>
            </a:r>
          </a:p>
        </p:txBody>
      </p:sp>
      <p:sp>
        <p:nvSpPr>
          <p:cNvPr id="1978" name="Shape 19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9" name="Shape 1979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dashboard for users and administrators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Manage and show some information 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Computing Resources, Networking, Storage, Security...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Various components are behind Horizon Dashboard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Horizon calls REST APIs of components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This component is not an essential component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There is also method that use CLI or directly call REST API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Horizon: Horizon calls REST APIs of components</a:t>
            </a:r>
          </a:p>
        </p:txBody>
      </p:sp>
      <p:sp>
        <p:nvSpPr>
          <p:cNvPr id="1985" name="Shape 19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86" name="Shape 1986"/>
          <p:cNvSpPr txBox="1"/>
          <p:nvPr>
            <p:ph idx="1" type="body"/>
          </p:nvPr>
        </p:nvSpPr>
        <p:spPr>
          <a:xfrm>
            <a:off x="311700" y="1126750"/>
            <a:ext cx="8520600" cy="333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/>
              <a:t>Various components are behind Horizon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987" name="Shape 1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54" y="1761850"/>
            <a:ext cx="4708625" cy="32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(Hands-On) Installing Horizon</a:t>
            </a:r>
          </a:p>
        </p:txBody>
      </p:sp>
      <p:sp>
        <p:nvSpPr>
          <p:cNvPr id="1993" name="Shape 19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Install and configure on Controller node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https://docs.openstack.org/ocata/install-guide-ubuntu/horizon-install.html#install-and-configure-components</a:t>
            </a:r>
            <a:r>
              <a:rPr lang="en"/>
              <a:t>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Verify Operation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https://docs.openstack.org/ocata/install-guide-ubuntu/horizon-verify.html</a:t>
            </a:r>
            <a:r>
              <a:rPr lang="en"/>
              <a:t> 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4" name="Shape 19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000" name="Shape 20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is cloud and its history?       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Private, Public, Hybrid and Multi cloud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Different service model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Iaas, Paas, Faas, Saas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Openstack deployment tool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DevStack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OpenStack Component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Keystone, Glance, Nova, Neutron, Horizon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❏"/>
            </a:pPr>
            <a:r>
              <a:rPr lang="en"/>
              <a:t>Hands on for building Openstack component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       </a:t>
            </a:r>
          </a:p>
        </p:txBody>
      </p:sp>
      <p:sp>
        <p:nvSpPr>
          <p:cNvPr id="2001" name="Shape 200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Notification</a:t>
            </a:r>
          </a:p>
        </p:txBody>
      </p:sp>
      <p:sp>
        <p:nvSpPr>
          <p:cNvPr id="2007" name="Shape 20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br>
              <a:rPr lang="en" sz="2400"/>
            </a:br>
            <a:r>
              <a:rPr lang="en" sz="2400"/>
              <a:t>When today lecture finished</a:t>
            </a:r>
            <a:br>
              <a:rPr lang="en" sz="2400"/>
            </a:br>
            <a:r>
              <a:rPr lang="en" sz="2400"/>
              <a:t>Please answer the following questionnaire </a:t>
            </a:r>
            <a:br>
              <a:rPr lang="en" sz="2400"/>
            </a:br>
            <a:br>
              <a:rPr lang="en" sz="2400"/>
            </a:br>
            <a:r>
              <a:rPr lang="en" sz="2400"/>
              <a:t>Day 2 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Click here to give your precious feedback</a:t>
            </a:r>
            <a:r>
              <a:rPr lang="en" sz="2400"/>
              <a:t>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Shape 200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Client Server (about 1990)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Computer (Mycon, Minicon) is cheap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As a result, it widely spreaded to many general people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Company / Organization can also have many computer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Trend moved from Centralization to Distribution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As a result, it occurred the following problem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Distributed processing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Management of distributed data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Network was slow speed yet</a:t>
            </a: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Web Computing (about 2000)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Computer is more cheaper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problem was resolved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Price falls, Speed up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number of Computer increased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To distribute application code or data was difficult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resolved by browser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○"/>
            </a:pPr>
            <a:r>
              <a:rPr lang="en" sz="2400"/>
              <a:t>As a result, </a:t>
            </a:r>
            <a:r>
              <a:rPr b="1" lang="en" sz="2400" u="sng"/>
              <a:t>various services and servers has increased...</a:t>
            </a:r>
            <a:r>
              <a:rPr lang="en" sz="2400"/>
              <a:t> 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Web Computing &gt; Problem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Servers and services has increased…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Servers that can not make effective use of resources has increased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Space of rack, hardware resources(cpu, memory), </a:t>
            </a:r>
            <a:br>
              <a:rPr lang="en" sz="2000"/>
            </a:br>
            <a:r>
              <a:rPr lang="en" sz="2000"/>
              <a:t>Power Capacity, Cable Management… Bothersome…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to integrate become important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Rise virtualization technology up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Concept or technology itself exist from long ago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■"/>
            </a:pPr>
            <a:r>
              <a:rPr lang="en" sz="2400"/>
              <a:t>It began to be used publicly in cloud computing age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Various News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77" name="Shape 177"/>
          <p:cNvCxnSpPr/>
          <p:nvPr/>
        </p:nvCxnSpPr>
        <p:spPr>
          <a:xfrm>
            <a:off x="5850" y="3922775"/>
            <a:ext cx="9132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/>
          <p:nvPr/>
        </p:nvSpPr>
        <p:spPr>
          <a:xfrm>
            <a:off x="-195337" y="3192650"/>
            <a:ext cx="235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Web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Computing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6669988" y="3192650"/>
            <a:ext cx="235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Cloud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Computing</a:t>
            </a:r>
          </a:p>
        </p:txBody>
      </p:sp>
      <p:sp>
        <p:nvSpPr>
          <p:cNvPr id="180" name="Shape 180"/>
          <p:cNvSpPr/>
          <p:nvPr/>
        </p:nvSpPr>
        <p:spPr>
          <a:xfrm>
            <a:off x="204425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2000</a:t>
            </a:r>
          </a:p>
        </p:txBody>
      </p:sp>
      <p:sp>
        <p:nvSpPr>
          <p:cNvPr id="181" name="Shape 181"/>
          <p:cNvSpPr/>
          <p:nvPr/>
        </p:nvSpPr>
        <p:spPr>
          <a:xfrm>
            <a:off x="7069750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2010</a:t>
            </a:r>
          </a:p>
        </p:txBody>
      </p:sp>
      <p:sp>
        <p:nvSpPr>
          <p:cNvPr id="182" name="Shape 182"/>
          <p:cNvSpPr/>
          <p:nvPr/>
        </p:nvSpPr>
        <p:spPr>
          <a:xfrm>
            <a:off x="3347825" y="3791975"/>
            <a:ext cx="261600" cy="261600"/>
          </a:xfrm>
          <a:prstGeom prst="ellipse">
            <a:avLst/>
          </a:prstGeom>
          <a:solidFill>
            <a:srgbClr val="9FC5E8"/>
          </a:solidFill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>
            <a:stCxn id="182" idx="0"/>
            <a:endCxn id="184" idx="2"/>
          </p:cNvCxnSpPr>
          <p:nvPr/>
        </p:nvCxnSpPr>
        <p:spPr>
          <a:xfrm rot="10800000">
            <a:off x="3478625" y="3543275"/>
            <a:ext cx="0" cy="2487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" name="Shape 184"/>
          <p:cNvSpPr/>
          <p:nvPr/>
        </p:nvSpPr>
        <p:spPr>
          <a:xfrm>
            <a:off x="2591375" y="3079250"/>
            <a:ext cx="1774500" cy="4641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Published CPU embedded Intel VT-d</a:t>
            </a:r>
          </a:p>
        </p:txBody>
      </p:sp>
      <p:sp>
        <p:nvSpPr>
          <p:cNvPr id="185" name="Shape 185"/>
          <p:cNvSpPr/>
          <p:nvPr/>
        </p:nvSpPr>
        <p:spPr>
          <a:xfrm>
            <a:off x="1894175" y="3791975"/>
            <a:ext cx="261600" cy="261600"/>
          </a:xfrm>
          <a:prstGeom prst="ellipse">
            <a:avLst/>
          </a:prstGeom>
          <a:solidFill>
            <a:srgbClr val="9FC5E8"/>
          </a:solidFill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6" name="Shape 186"/>
          <p:cNvCxnSpPr>
            <a:stCxn id="185" idx="0"/>
            <a:endCxn id="187" idx="2"/>
          </p:cNvCxnSpPr>
          <p:nvPr/>
        </p:nvCxnSpPr>
        <p:spPr>
          <a:xfrm rot="10800000">
            <a:off x="2024975" y="3543275"/>
            <a:ext cx="0" cy="2487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7" name="Shape 187"/>
          <p:cNvSpPr/>
          <p:nvPr/>
        </p:nvSpPr>
        <p:spPr>
          <a:xfrm>
            <a:off x="1638575" y="3079250"/>
            <a:ext cx="772800" cy="4641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AWS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started</a:t>
            </a:r>
          </a:p>
        </p:txBody>
      </p:sp>
      <p:sp>
        <p:nvSpPr>
          <p:cNvPr id="188" name="Shape 188"/>
          <p:cNvSpPr/>
          <p:nvPr/>
        </p:nvSpPr>
        <p:spPr>
          <a:xfrm>
            <a:off x="1255925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2002</a:t>
            </a:r>
          </a:p>
        </p:txBody>
      </p:sp>
      <p:sp>
        <p:nvSpPr>
          <p:cNvPr id="189" name="Shape 189"/>
          <p:cNvSpPr/>
          <p:nvPr/>
        </p:nvSpPr>
        <p:spPr>
          <a:xfrm>
            <a:off x="2702825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2005</a:t>
            </a:r>
          </a:p>
        </p:txBody>
      </p:sp>
      <p:sp>
        <p:nvSpPr>
          <p:cNvPr id="190" name="Shape 190"/>
          <p:cNvSpPr/>
          <p:nvPr/>
        </p:nvSpPr>
        <p:spPr>
          <a:xfrm>
            <a:off x="3880950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2006</a:t>
            </a:r>
          </a:p>
        </p:txBody>
      </p:sp>
      <p:sp>
        <p:nvSpPr>
          <p:cNvPr id="191" name="Shape 191"/>
          <p:cNvSpPr/>
          <p:nvPr/>
        </p:nvSpPr>
        <p:spPr>
          <a:xfrm>
            <a:off x="3769513" y="1142588"/>
            <a:ext cx="1774500" cy="4641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Eric Schmidt says</a:t>
            </a:r>
            <a:br>
              <a:rPr b="1" lang="en" sz="1200">
                <a:solidFill>
                  <a:srgbClr val="FFFFFF"/>
                </a:solidFill>
              </a:rPr>
            </a:br>
            <a:r>
              <a:rPr b="1" lang="en" sz="1200">
                <a:solidFill>
                  <a:srgbClr val="FFFFFF"/>
                </a:solidFill>
              </a:rPr>
              <a:t>“Cloud Computing”</a:t>
            </a:r>
          </a:p>
        </p:txBody>
      </p:sp>
      <p:sp>
        <p:nvSpPr>
          <p:cNvPr id="192" name="Shape 192"/>
          <p:cNvSpPr/>
          <p:nvPr/>
        </p:nvSpPr>
        <p:spPr>
          <a:xfrm>
            <a:off x="4525950" y="3791975"/>
            <a:ext cx="261600" cy="261600"/>
          </a:xfrm>
          <a:prstGeom prst="ellipse">
            <a:avLst/>
          </a:prstGeom>
          <a:solidFill>
            <a:srgbClr val="9FC5E8"/>
          </a:solidFill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3" name="Shape 193"/>
          <p:cNvCxnSpPr>
            <a:stCxn id="192" idx="0"/>
            <a:endCxn id="191" idx="2"/>
          </p:cNvCxnSpPr>
          <p:nvPr/>
        </p:nvCxnSpPr>
        <p:spPr>
          <a:xfrm rot="10800000">
            <a:off x="4656750" y="1606775"/>
            <a:ext cx="0" cy="21852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" name="Shape 194"/>
          <p:cNvSpPr/>
          <p:nvPr/>
        </p:nvSpPr>
        <p:spPr>
          <a:xfrm>
            <a:off x="3769513" y="1745813"/>
            <a:ext cx="1774500" cy="4641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Amazon EC2 β started</a:t>
            </a:r>
          </a:p>
        </p:txBody>
      </p:sp>
      <p:sp>
        <p:nvSpPr>
          <p:cNvPr id="195" name="Shape 195"/>
          <p:cNvSpPr/>
          <p:nvPr/>
        </p:nvSpPr>
        <p:spPr>
          <a:xfrm>
            <a:off x="5201225" y="4105088"/>
            <a:ext cx="155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2008</a:t>
            </a:r>
          </a:p>
        </p:txBody>
      </p:sp>
      <p:sp>
        <p:nvSpPr>
          <p:cNvPr id="196" name="Shape 196"/>
          <p:cNvSpPr/>
          <p:nvPr/>
        </p:nvSpPr>
        <p:spPr>
          <a:xfrm>
            <a:off x="5841850" y="3791975"/>
            <a:ext cx="261600" cy="261600"/>
          </a:xfrm>
          <a:prstGeom prst="ellipse">
            <a:avLst/>
          </a:prstGeom>
          <a:solidFill>
            <a:srgbClr val="9FC5E8"/>
          </a:solidFill>
          <a:ln cap="flat" cmpd="sng" w="7620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7" name="Shape 197"/>
          <p:cNvCxnSpPr>
            <a:stCxn id="196" idx="0"/>
            <a:endCxn id="198" idx="2"/>
          </p:cNvCxnSpPr>
          <p:nvPr/>
        </p:nvCxnSpPr>
        <p:spPr>
          <a:xfrm rot="10800000">
            <a:off x="5972650" y="2838575"/>
            <a:ext cx="0" cy="9534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" name="Shape 198"/>
          <p:cNvSpPr/>
          <p:nvPr/>
        </p:nvSpPr>
        <p:spPr>
          <a:xfrm>
            <a:off x="5085405" y="2374425"/>
            <a:ext cx="1774500" cy="4641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Google App Engine Started</a:t>
            </a:r>
          </a:p>
        </p:txBody>
      </p:sp>
      <p:sp>
        <p:nvSpPr>
          <p:cNvPr id="199" name="Shape 199"/>
          <p:cNvSpPr/>
          <p:nvPr/>
        </p:nvSpPr>
        <p:spPr>
          <a:xfrm>
            <a:off x="5841853" y="1142600"/>
            <a:ext cx="3034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F3F3F3"/>
                </a:solidFill>
              </a:rPr>
              <a:t>There was various events about cloud computing </a:t>
            </a:r>
          </a:p>
        </p:txBody>
      </p:sp>
      <p:sp>
        <p:nvSpPr>
          <p:cNvPr id="200" name="Shape 200"/>
          <p:cNvSpPr/>
          <p:nvPr/>
        </p:nvSpPr>
        <p:spPr>
          <a:xfrm>
            <a:off x="5085400" y="3002775"/>
            <a:ext cx="1774500" cy="609600"/>
          </a:xfrm>
          <a:prstGeom prst="roundRect">
            <a:avLst>
              <a:gd fmla="val 6493" name="adj"/>
            </a:avLst>
          </a:prstGeom>
          <a:solidFill>
            <a:srgbClr val="6FA8DC"/>
          </a:solidFill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Official version Amazon EC2</a:t>
            </a:r>
            <a:br>
              <a:rPr b="1" lang="en" sz="1200">
                <a:solidFill>
                  <a:srgbClr val="FFFFFF"/>
                </a:solidFill>
              </a:rPr>
            </a:br>
            <a:r>
              <a:rPr b="1" lang="en" sz="1200">
                <a:solidFill>
                  <a:srgbClr val="FFFFFF"/>
                </a:solidFill>
              </a:rPr>
              <a:t>Started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History: Cloud Computing (about 2010)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Aggregation various resources by virtualization technology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Data Center</a:t>
            </a:r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000"/>
              <a:t>Decrease number of servers</a:t>
            </a:r>
            <a:r>
              <a:rPr lang="en" sz="2400"/>
              <a:t>, cable, power capacity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Decrease cost associated with it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Computing Resources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CPU, Memory, Storage, etc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●"/>
            </a:pPr>
            <a:r>
              <a:rPr lang="en" sz="2400"/>
              <a:t>This model enabled effective use of computing resources or physical space.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kind of Implementation Model are?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Private Cloud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Public Cloud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Hybrid Cloud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 Cloud?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/>
              <a:t>(Community Cloud) ※ Today, let me pass this section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Self Introduction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Ankit Purohit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Technology Department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Joined in 2016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HPC Servers verification and OpenStack user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Infrastructure is provisioned by </a:t>
            </a:r>
            <a:r>
              <a:rPr b="1" lang="en" sz="2400" u="sng">
                <a:solidFill>
                  <a:srgbClr val="E6B8AF"/>
                </a:solidFill>
              </a:rPr>
              <a:t>exclusive use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single organization comprising multiple users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Managed and Operated by organization or third-party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Realization method is the following: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On-Premises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Off-Premises (DC provided by Cloud Provider)</a:t>
            </a:r>
          </a:p>
          <a:p>
            <a: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Hosted Private Cloud</a:t>
            </a:r>
          </a:p>
          <a:p>
            <a:pPr indent="-355600" lvl="3" marL="1828800" rtl="0">
              <a:spcBef>
                <a:spcPts val="0"/>
              </a:spcBef>
              <a:buSzPts val="2000"/>
              <a:buChar char="●"/>
            </a:pPr>
            <a:r>
              <a:rPr lang="en" sz="2000"/>
              <a:t>Remotely Managed Private Cloud</a:t>
            </a: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Private Cloud</a:t>
            </a: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Private Cloud: On-Premises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case of having some capacity (cost, devices, people)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Some software are available for building it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IaaS: </a:t>
            </a:r>
            <a:r>
              <a:rPr b="1" lang="en" sz="2000" u="sng">
                <a:solidFill>
                  <a:srgbClr val="E06666"/>
                </a:solidFill>
              </a:rPr>
              <a:t>OpenStack</a:t>
            </a:r>
            <a:r>
              <a:rPr lang="en" sz="2000"/>
              <a:t>, CloudStack, Eucalyptus, OpenNebula…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PaaS: Cloud Foundry, Redhat OpenShift, Heroku...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SaaS: Various Software...</a:t>
            </a:r>
            <a:br>
              <a:rPr lang="en" sz="2000"/>
            </a:b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Various knowledge is needed: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Physical Devices (router, switch, server…)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Virtualization (Networking, VM, Storage, Orchestration...)</a:t>
            </a:r>
          </a:p>
          <a:p>
            <a:pPr indent="-355600" lvl="2" marL="1371600" rtl="0">
              <a:spcBef>
                <a:spcPts val="0"/>
              </a:spcBef>
              <a:buSzPts val="2000"/>
              <a:buChar char="■"/>
            </a:pPr>
            <a:r>
              <a:rPr lang="en" sz="2000"/>
              <a:t>Database, Messaging Queue, Load Balancer, </a:t>
            </a:r>
            <a:r>
              <a:rPr lang="en" sz="2000">
                <a:solidFill>
                  <a:srgbClr val="FFE599"/>
                </a:solidFill>
              </a:rPr>
              <a:t>Operation</a:t>
            </a:r>
            <a:r>
              <a:rPr lang="en" sz="2000"/>
              <a:t>...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Private Cloud: Off-Premises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 case of reducing cost for your private cloud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Hosted Private Cloud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No need to prepare your own data center or various hardware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Deploy your cloud to infrastructure provided by cloud provider</a:t>
            </a:r>
            <a:br>
              <a:rPr lang="en" sz="2000"/>
            </a:b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Remotely Managed Private Cloud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Prepare your own data center or various hardware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Cloud experts remotely manage your cloud</a:t>
            </a:r>
          </a:p>
          <a:p>
            <a:pPr indent="-355600" lvl="3" marL="1828800" rtl="0">
              <a:spcBef>
                <a:spcPts val="0"/>
              </a:spcBef>
              <a:buSzPts val="2000"/>
              <a:buChar char="●"/>
            </a:pPr>
            <a:r>
              <a:rPr lang="en" sz="2000"/>
              <a:t>Need not to have in-house experts for you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Public Cloud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52475"/>
            <a:ext cx="8520600" cy="384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Infrastructure is provisioned by </a:t>
            </a:r>
            <a:r>
              <a:rPr b="1" lang="en" sz="2400" u="sng">
                <a:solidFill>
                  <a:srgbClr val="E6B8AF"/>
                </a:solidFill>
              </a:rPr>
              <a:t>open use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general public users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Owned, Managed and Operated by various organization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Business, Academic, Government, and so on...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On-Premises </a:t>
            </a:r>
            <a:r>
              <a:rPr b="1" lang="en" sz="2000"/>
              <a:t>in the cloud provider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quickly, cheaply and easily than Private Cloud</a:t>
            </a: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/>
              <a:t>It’s necessary to learn provider-specific features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2000"/>
              <a:buFont typeface="Average"/>
              <a:buChar char="○"/>
            </a:pPr>
            <a:r>
              <a:rPr lang="en" sz="2000"/>
              <a:t>It is always provided by usage-based rate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Hybrid</a:t>
            </a:r>
            <a:r>
              <a:rPr lang="en"/>
              <a:t> Cloud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Infrastructure is a composition of </a:t>
            </a:r>
            <a:r>
              <a:rPr b="1" lang="en" sz="2400">
                <a:solidFill>
                  <a:srgbClr val="E6B8AF"/>
                </a:solidFill>
              </a:rPr>
              <a:t>2 or more cloud</a:t>
            </a:r>
            <a:r>
              <a:rPr lang="en" sz="2400"/>
              <a:t> infrastructure (Private, Public, Community)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can build infrastructure taking advantage of various cloud infra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ex) System handling customer info is in Private Cloud,</a:t>
            </a:r>
            <a:br>
              <a:rPr lang="en" sz="2000"/>
            </a:br>
            <a:r>
              <a:rPr lang="en" sz="2000"/>
              <a:t>But Big data analytics of non-customer info is in Public Cloud…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To put the right service in the right place is important!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Multi</a:t>
            </a:r>
            <a:r>
              <a:rPr lang="en"/>
              <a:t> Cloud?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infrastructure is mixed with various cloud services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properly for each purpose and system features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Enhancement of fault-tolerance by using some cloud services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need to know function features (API, Specification, Cost, etc)</a:t>
            </a:r>
          </a:p>
          <a:p>
            <a:pPr indent="-355600" lvl="2" marL="1371600" rtl="0">
              <a:spcBef>
                <a:spcPts val="0"/>
              </a:spcBef>
              <a:buSzPts val="2000"/>
              <a:buChar char="■"/>
            </a:pPr>
            <a:r>
              <a:rPr lang="en" sz="2000"/>
              <a:t>Cooperation between the function of each cloud is a little hard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Multi Cloud?</a:t>
            </a: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 you know “</a:t>
            </a:r>
            <a:r>
              <a:rPr b="1" lang="en" sz="2400"/>
              <a:t>Multi-Cloud Connect</a:t>
            </a:r>
            <a:r>
              <a:rPr lang="en" sz="2400"/>
              <a:t>”?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036100" y="2889175"/>
            <a:ext cx="507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http://www.ntt.com/business/services/network/vpn/vpn/op.html</a:t>
            </a:r>
            <a:r>
              <a:rPr lang="en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kind of Service Model are?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Software as a Service (SaaS)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Platform as a Service (PaaS)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Infrastructure as a Service (IaaS)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More…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Function as a Service (FaaS)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Backend as a Service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Desktop as a Service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Blockchain as a Service...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kind of Service Model are?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You will be able to find a variety of “As a Service”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Service Model: Conceptual Diagram</a:t>
            </a: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5" name="Shape 285"/>
          <p:cNvSpPr/>
          <p:nvPr/>
        </p:nvSpPr>
        <p:spPr>
          <a:xfrm>
            <a:off x="638075" y="14547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</a:p>
        </p:txBody>
      </p:sp>
      <p:sp>
        <p:nvSpPr>
          <p:cNvPr id="286" name="Shape 286"/>
          <p:cNvSpPr/>
          <p:nvPr/>
        </p:nvSpPr>
        <p:spPr>
          <a:xfrm>
            <a:off x="638075" y="17670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</a:p>
        </p:txBody>
      </p:sp>
      <p:sp>
        <p:nvSpPr>
          <p:cNvPr id="287" name="Shape 287"/>
          <p:cNvSpPr/>
          <p:nvPr/>
        </p:nvSpPr>
        <p:spPr>
          <a:xfrm>
            <a:off x="638075" y="20793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</a:p>
        </p:txBody>
      </p:sp>
      <p:sp>
        <p:nvSpPr>
          <p:cNvPr id="288" name="Shape 288"/>
          <p:cNvSpPr/>
          <p:nvPr/>
        </p:nvSpPr>
        <p:spPr>
          <a:xfrm>
            <a:off x="638075" y="23916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OS</a:t>
            </a:r>
          </a:p>
        </p:txBody>
      </p:sp>
      <p:sp>
        <p:nvSpPr>
          <p:cNvPr id="289" name="Shape 289"/>
          <p:cNvSpPr/>
          <p:nvPr/>
        </p:nvSpPr>
        <p:spPr>
          <a:xfrm>
            <a:off x="638075" y="2706475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Virtualization</a:t>
            </a:r>
          </a:p>
        </p:txBody>
      </p:sp>
      <p:sp>
        <p:nvSpPr>
          <p:cNvPr id="290" name="Shape 290"/>
          <p:cNvSpPr/>
          <p:nvPr/>
        </p:nvSpPr>
        <p:spPr>
          <a:xfrm>
            <a:off x="638075" y="3018775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Servers</a:t>
            </a:r>
          </a:p>
        </p:txBody>
      </p:sp>
      <p:sp>
        <p:nvSpPr>
          <p:cNvPr id="291" name="Shape 291"/>
          <p:cNvSpPr/>
          <p:nvPr/>
        </p:nvSpPr>
        <p:spPr>
          <a:xfrm>
            <a:off x="638075" y="3332363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Storage</a:t>
            </a:r>
          </a:p>
        </p:txBody>
      </p:sp>
      <p:sp>
        <p:nvSpPr>
          <p:cNvPr id="292" name="Shape 292"/>
          <p:cNvSpPr/>
          <p:nvPr/>
        </p:nvSpPr>
        <p:spPr>
          <a:xfrm>
            <a:off x="638075" y="3645975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Networking</a:t>
            </a:r>
          </a:p>
        </p:txBody>
      </p:sp>
      <p:sp>
        <p:nvSpPr>
          <p:cNvPr id="293" name="Shape 293"/>
          <p:cNvSpPr/>
          <p:nvPr/>
        </p:nvSpPr>
        <p:spPr>
          <a:xfrm>
            <a:off x="2197025" y="14547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</a:p>
        </p:txBody>
      </p:sp>
      <p:sp>
        <p:nvSpPr>
          <p:cNvPr id="294" name="Shape 294"/>
          <p:cNvSpPr/>
          <p:nvPr/>
        </p:nvSpPr>
        <p:spPr>
          <a:xfrm>
            <a:off x="2197025" y="17670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</a:p>
        </p:txBody>
      </p:sp>
      <p:sp>
        <p:nvSpPr>
          <p:cNvPr id="295" name="Shape 295"/>
          <p:cNvSpPr/>
          <p:nvPr/>
        </p:nvSpPr>
        <p:spPr>
          <a:xfrm>
            <a:off x="2197025" y="20793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</a:p>
        </p:txBody>
      </p:sp>
      <p:sp>
        <p:nvSpPr>
          <p:cNvPr id="296" name="Shape 296"/>
          <p:cNvSpPr/>
          <p:nvPr/>
        </p:nvSpPr>
        <p:spPr>
          <a:xfrm>
            <a:off x="2197025" y="23916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OS</a:t>
            </a:r>
          </a:p>
        </p:txBody>
      </p:sp>
      <p:sp>
        <p:nvSpPr>
          <p:cNvPr id="297" name="Shape 297"/>
          <p:cNvSpPr/>
          <p:nvPr/>
        </p:nvSpPr>
        <p:spPr>
          <a:xfrm>
            <a:off x="2197025" y="27064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Virtualization</a:t>
            </a:r>
          </a:p>
        </p:txBody>
      </p:sp>
      <p:sp>
        <p:nvSpPr>
          <p:cNvPr id="298" name="Shape 298"/>
          <p:cNvSpPr/>
          <p:nvPr/>
        </p:nvSpPr>
        <p:spPr>
          <a:xfrm>
            <a:off x="2197025" y="30187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Servers</a:t>
            </a:r>
          </a:p>
        </p:txBody>
      </p:sp>
      <p:sp>
        <p:nvSpPr>
          <p:cNvPr id="299" name="Shape 299"/>
          <p:cNvSpPr/>
          <p:nvPr/>
        </p:nvSpPr>
        <p:spPr>
          <a:xfrm>
            <a:off x="2197025" y="3332363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Storage</a:t>
            </a:r>
          </a:p>
        </p:txBody>
      </p:sp>
      <p:sp>
        <p:nvSpPr>
          <p:cNvPr id="300" name="Shape 300"/>
          <p:cNvSpPr/>
          <p:nvPr/>
        </p:nvSpPr>
        <p:spPr>
          <a:xfrm>
            <a:off x="2197025" y="36459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Networking</a:t>
            </a:r>
          </a:p>
        </p:txBody>
      </p:sp>
      <p:sp>
        <p:nvSpPr>
          <p:cNvPr id="301" name="Shape 301"/>
          <p:cNvSpPr/>
          <p:nvPr/>
        </p:nvSpPr>
        <p:spPr>
          <a:xfrm>
            <a:off x="3755975" y="14547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</a:p>
        </p:txBody>
      </p:sp>
      <p:sp>
        <p:nvSpPr>
          <p:cNvPr id="302" name="Shape 302"/>
          <p:cNvSpPr/>
          <p:nvPr/>
        </p:nvSpPr>
        <p:spPr>
          <a:xfrm>
            <a:off x="3755975" y="17670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</a:p>
        </p:txBody>
      </p:sp>
      <p:sp>
        <p:nvSpPr>
          <p:cNvPr id="303" name="Shape 303"/>
          <p:cNvSpPr/>
          <p:nvPr/>
        </p:nvSpPr>
        <p:spPr>
          <a:xfrm>
            <a:off x="3755975" y="20793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</a:p>
        </p:txBody>
      </p:sp>
      <p:sp>
        <p:nvSpPr>
          <p:cNvPr id="304" name="Shape 304"/>
          <p:cNvSpPr/>
          <p:nvPr/>
        </p:nvSpPr>
        <p:spPr>
          <a:xfrm>
            <a:off x="3755975" y="23916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OS</a:t>
            </a:r>
          </a:p>
        </p:txBody>
      </p:sp>
      <p:sp>
        <p:nvSpPr>
          <p:cNvPr id="305" name="Shape 305"/>
          <p:cNvSpPr/>
          <p:nvPr/>
        </p:nvSpPr>
        <p:spPr>
          <a:xfrm>
            <a:off x="3755975" y="27064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Virtualization</a:t>
            </a:r>
          </a:p>
        </p:txBody>
      </p:sp>
      <p:sp>
        <p:nvSpPr>
          <p:cNvPr id="306" name="Shape 306"/>
          <p:cNvSpPr/>
          <p:nvPr/>
        </p:nvSpPr>
        <p:spPr>
          <a:xfrm>
            <a:off x="3755975" y="30187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Servers</a:t>
            </a:r>
          </a:p>
        </p:txBody>
      </p:sp>
      <p:sp>
        <p:nvSpPr>
          <p:cNvPr id="307" name="Shape 307"/>
          <p:cNvSpPr/>
          <p:nvPr/>
        </p:nvSpPr>
        <p:spPr>
          <a:xfrm>
            <a:off x="3755975" y="3332363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Storage</a:t>
            </a:r>
          </a:p>
        </p:txBody>
      </p:sp>
      <p:sp>
        <p:nvSpPr>
          <p:cNvPr id="308" name="Shape 308"/>
          <p:cNvSpPr/>
          <p:nvPr/>
        </p:nvSpPr>
        <p:spPr>
          <a:xfrm>
            <a:off x="3755975" y="36459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Networking</a:t>
            </a:r>
          </a:p>
        </p:txBody>
      </p:sp>
      <p:sp>
        <p:nvSpPr>
          <p:cNvPr id="309" name="Shape 309"/>
          <p:cNvSpPr/>
          <p:nvPr/>
        </p:nvSpPr>
        <p:spPr>
          <a:xfrm>
            <a:off x="5314925" y="1454700"/>
            <a:ext cx="1309500" cy="2835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</a:p>
        </p:txBody>
      </p:sp>
      <p:sp>
        <p:nvSpPr>
          <p:cNvPr id="310" name="Shape 310"/>
          <p:cNvSpPr/>
          <p:nvPr/>
        </p:nvSpPr>
        <p:spPr>
          <a:xfrm>
            <a:off x="5314925" y="17670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</a:p>
        </p:txBody>
      </p:sp>
      <p:sp>
        <p:nvSpPr>
          <p:cNvPr id="311" name="Shape 311"/>
          <p:cNvSpPr/>
          <p:nvPr/>
        </p:nvSpPr>
        <p:spPr>
          <a:xfrm>
            <a:off x="5314925" y="20793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</a:p>
        </p:txBody>
      </p:sp>
      <p:sp>
        <p:nvSpPr>
          <p:cNvPr id="312" name="Shape 312"/>
          <p:cNvSpPr/>
          <p:nvPr/>
        </p:nvSpPr>
        <p:spPr>
          <a:xfrm>
            <a:off x="5314925" y="23916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OS</a:t>
            </a:r>
          </a:p>
        </p:txBody>
      </p:sp>
      <p:sp>
        <p:nvSpPr>
          <p:cNvPr id="313" name="Shape 313"/>
          <p:cNvSpPr/>
          <p:nvPr/>
        </p:nvSpPr>
        <p:spPr>
          <a:xfrm>
            <a:off x="5314925" y="27064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Virtualization</a:t>
            </a:r>
          </a:p>
        </p:txBody>
      </p:sp>
      <p:sp>
        <p:nvSpPr>
          <p:cNvPr id="314" name="Shape 314"/>
          <p:cNvSpPr/>
          <p:nvPr/>
        </p:nvSpPr>
        <p:spPr>
          <a:xfrm>
            <a:off x="5314925" y="30187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Servers</a:t>
            </a:r>
          </a:p>
        </p:txBody>
      </p:sp>
      <p:sp>
        <p:nvSpPr>
          <p:cNvPr id="315" name="Shape 315"/>
          <p:cNvSpPr/>
          <p:nvPr/>
        </p:nvSpPr>
        <p:spPr>
          <a:xfrm>
            <a:off x="5314925" y="3332363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Storage</a:t>
            </a:r>
          </a:p>
        </p:txBody>
      </p:sp>
      <p:sp>
        <p:nvSpPr>
          <p:cNvPr id="316" name="Shape 316"/>
          <p:cNvSpPr/>
          <p:nvPr/>
        </p:nvSpPr>
        <p:spPr>
          <a:xfrm>
            <a:off x="5314925" y="36459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Networking</a:t>
            </a:r>
          </a:p>
        </p:txBody>
      </p:sp>
      <p:sp>
        <p:nvSpPr>
          <p:cNvPr id="317" name="Shape 317"/>
          <p:cNvSpPr/>
          <p:nvPr/>
        </p:nvSpPr>
        <p:spPr>
          <a:xfrm>
            <a:off x="6873875" y="14547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</a:p>
        </p:txBody>
      </p:sp>
      <p:sp>
        <p:nvSpPr>
          <p:cNvPr id="318" name="Shape 318"/>
          <p:cNvSpPr/>
          <p:nvPr/>
        </p:nvSpPr>
        <p:spPr>
          <a:xfrm>
            <a:off x="6873875" y="17670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</a:p>
        </p:txBody>
      </p:sp>
      <p:sp>
        <p:nvSpPr>
          <p:cNvPr id="319" name="Shape 319"/>
          <p:cNvSpPr/>
          <p:nvPr/>
        </p:nvSpPr>
        <p:spPr>
          <a:xfrm>
            <a:off x="6873875" y="20793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</a:p>
        </p:txBody>
      </p:sp>
      <p:sp>
        <p:nvSpPr>
          <p:cNvPr id="320" name="Shape 320"/>
          <p:cNvSpPr/>
          <p:nvPr/>
        </p:nvSpPr>
        <p:spPr>
          <a:xfrm>
            <a:off x="6873875" y="2391600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OS</a:t>
            </a:r>
          </a:p>
        </p:txBody>
      </p:sp>
      <p:sp>
        <p:nvSpPr>
          <p:cNvPr id="321" name="Shape 321"/>
          <p:cNvSpPr/>
          <p:nvPr/>
        </p:nvSpPr>
        <p:spPr>
          <a:xfrm>
            <a:off x="6873875" y="27064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Virtualization</a:t>
            </a:r>
          </a:p>
        </p:txBody>
      </p:sp>
      <p:sp>
        <p:nvSpPr>
          <p:cNvPr id="322" name="Shape 322"/>
          <p:cNvSpPr/>
          <p:nvPr/>
        </p:nvSpPr>
        <p:spPr>
          <a:xfrm>
            <a:off x="6873875" y="30187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Servers</a:t>
            </a:r>
          </a:p>
        </p:txBody>
      </p:sp>
      <p:sp>
        <p:nvSpPr>
          <p:cNvPr id="323" name="Shape 323"/>
          <p:cNvSpPr/>
          <p:nvPr/>
        </p:nvSpPr>
        <p:spPr>
          <a:xfrm>
            <a:off x="6873875" y="3332363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Storage</a:t>
            </a:r>
          </a:p>
        </p:txBody>
      </p:sp>
      <p:sp>
        <p:nvSpPr>
          <p:cNvPr id="324" name="Shape 324"/>
          <p:cNvSpPr/>
          <p:nvPr/>
        </p:nvSpPr>
        <p:spPr>
          <a:xfrm>
            <a:off x="6873875" y="3645975"/>
            <a:ext cx="1309500" cy="2835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Networking</a:t>
            </a:r>
          </a:p>
        </p:txBody>
      </p:sp>
      <p:cxnSp>
        <p:nvCxnSpPr>
          <p:cNvPr id="325" name="Shape 325"/>
          <p:cNvCxnSpPr/>
          <p:nvPr/>
        </p:nvCxnSpPr>
        <p:spPr>
          <a:xfrm>
            <a:off x="549925" y="3994375"/>
            <a:ext cx="77835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6" name="Shape 326"/>
          <p:cNvSpPr/>
          <p:nvPr/>
        </p:nvSpPr>
        <p:spPr>
          <a:xfrm>
            <a:off x="638075" y="40592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On-Premises</a:t>
            </a:r>
          </a:p>
        </p:txBody>
      </p:sp>
      <p:sp>
        <p:nvSpPr>
          <p:cNvPr id="327" name="Shape 327"/>
          <p:cNvSpPr/>
          <p:nvPr/>
        </p:nvSpPr>
        <p:spPr>
          <a:xfrm>
            <a:off x="2197025" y="40592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IaaS</a:t>
            </a:r>
          </a:p>
        </p:txBody>
      </p:sp>
      <p:sp>
        <p:nvSpPr>
          <p:cNvPr id="328" name="Shape 328"/>
          <p:cNvSpPr/>
          <p:nvPr/>
        </p:nvSpPr>
        <p:spPr>
          <a:xfrm>
            <a:off x="3755975" y="40592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PaaS</a:t>
            </a:r>
          </a:p>
        </p:txBody>
      </p:sp>
      <p:sp>
        <p:nvSpPr>
          <p:cNvPr id="329" name="Shape 329"/>
          <p:cNvSpPr/>
          <p:nvPr/>
        </p:nvSpPr>
        <p:spPr>
          <a:xfrm>
            <a:off x="5314925" y="40592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FaaS</a:t>
            </a:r>
          </a:p>
        </p:txBody>
      </p:sp>
      <p:sp>
        <p:nvSpPr>
          <p:cNvPr id="330" name="Shape 330"/>
          <p:cNvSpPr/>
          <p:nvPr/>
        </p:nvSpPr>
        <p:spPr>
          <a:xfrm>
            <a:off x="6873875" y="40592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SaaS</a:t>
            </a:r>
          </a:p>
        </p:txBody>
      </p:sp>
      <p:sp>
        <p:nvSpPr>
          <p:cNvPr id="331" name="Shape 331"/>
          <p:cNvSpPr/>
          <p:nvPr/>
        </p:nvSpPr>
        <p:spPr>
          <a:xfrm>
            <a:off x="7151700" y="4472575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Vender Managed</a:t>
            </a:r>
          </a:p>
        </p:txBody>
      </p:sp>
      <p:sp>
        <p:nvSpPr>
          <p:cNvPr id="332" name="Shape 332"/>
          <p:cNvSpPr/>
          <p:nvPr/>
        </p:nvSpPr>
        <p:spPr>
          <a:xfrm>
            <a:off x="6669800" y="4544875"/>
            <a:ext cx="518400" cy="138900"/>
          </a:xfrm>
          <a:prstGeom prst="roundRect">
            <a:avLst>
              <a:gd fmla="val 0" name="adj"/>
            </a:avLst>
          </a:prstGeom>
          <a:solidFill>
            <a:srgbClr val="00B3A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6669800" y="4786175"/>
            <a:ext cx="518400" cy="138900"/>
          </a:xfrm>
          <a:prstGeom prst="roundRect">
            <a:avLst>
              <a:gd fmla="val 0" name="adj"/>
            </a:avLst>
          </a:prstGeom>
          <a:solidFill>
            <a:srgbClr val="1467B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7151700" y="4720489"/>
            <a:ext cx="1309500" cy="28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Client Managed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Self Introduction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Name: Yoshifumi Sumida</a:t>
            </a:r>
            <a:br>
              <a:rPr lang="en" sz="2400"/>
            </a:br>
            <a:r>
              <a:rPr lang="en" sz="2400"/>
              <a:t>Department: Technology Development</a:t>
            </a:r>
            <a:br>
              <a:rPr lang="en" sz="2400"/>
            </a:br>
            <a:r>
              <a:rPr lang="en" sz="2400"/>
              <a:t>Joined Year: 2016</a:t>
            </a:r>
            <a:br>
              <a:rPr lang="en" sz="2400"/>
            </a:br>
            <a:r>
              <a:rPr lang="en" sz="2400"/>
              <a:t>Work: Next PlatForm and OpenStack User</a:t>
            </a:r>
            <a:br>
              <a:rPr lang="en" sz="2400"/>
            </a:br>
            <a:r>
              <a:rPr lang="en" sz="2400"/>
              <a:t>Interest: Container, COE</a:t>
            </a:r>
            <a:br>
              <a:rPr lang="en" sz="2400"/>
            </a:b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Software as a Service (SaaS)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Provide you with a completed product</a:t>
            </a:r>
          </a:p>
          <a:p>
            <a:pPr indent="-381000" lvl="1" marL="9144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/>
              <a:t>It is run and managed by the service provider</a:t>
            </a:r>
          </a:p>
          <a:p>
            <a:pPr indent="-381000" lvl="1" marL="91440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○"/>
            </a:pPr>
            <a:r>
              <a:rPr lang="en" sz="2000"/>
              <a:t>You will be able to focus your business, but customization is less</a:t>
            </a: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Software as a Service (SaaS)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to build or use?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Bring Your Own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Hosted Service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Salesforce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Oracle</a:t>
            </a: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Char char="■"/>
            </a:pPr>
            <a:r>
              <a:rPr lang="en" sz="2400"/>
              <a:t>SAP...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763" y="2279625"/>
            <a:ext cx="1851125" cy="1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875" y="3906825"/>
            <a:ext cx="3327301" cy="6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419" y="2787175"/>
            <a:ext cx="1608150" cy="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Platform as a Service (PaaS)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Provide you various middleware or framework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can select some middleware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Database, Application Framework, Messaging Queue...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Application is created by youself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Need to manage data used by application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No management of hardware or middleware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Platform as a Service (PaaS)</a:t>
            </a: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773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How to build or use?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Bring Your Own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Cloud Foundry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OpenShift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WaveMaker RAD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Hosted Service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Heroku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GAE (Google App Engine)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■"/>
            </a:pPr>
            <a:r>
              <a:rPr lang="en" sz="2000"/>
              <a:t>PCF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Infrastructure as a Service (IaaS)</a:t>
            </a: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Provide you some virtualized machine, network, or storage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You can select some hardware and Operating System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Storage, Networking, various OS (Windows, Linux and so on)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lot of flexibility for building system</a:t>
            </a:r>
          </a:p>
          <a:p>
            <a: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You can combine various OS and Hardware etc. </a:t>
            </a:r>
          </a:p>
          <a:p>
            <a:pPr indent="-355600" lvl="1" marL="914400" rtl="0">
              <a:spcBef>
                <a:spcPts val="0"/>
              </a:spcBef>
              <a:buSzPts val="2000"/>
              <a:buChar char="○"/>
            </a:pPr>
            <a:r>
              <a:rPr lang="en" sz="2000"/>
              <a:t>No management of hardware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Infrastructure (IaaS)</a:t>
            </a:r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152475"/>
            <a:ext cx="8520600" cy="3773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How to build or use?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Bring Your Own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OpenStack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CloudStack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vSphere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Azure Stack VMs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Hosted Service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Amazon Web Service EC2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Google Compute Engine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■"/>
            </a:pPr>
            <a:r>
              <a:rPr lang="en" sz="2000"/>
              <a:t>Microsoft Azure VM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67825" y="792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Infrastructure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(IaaS):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Magic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Quadrant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  by gartner</a:t>
            </a:r>
            <a:br>
              <a:rPr lang="en" sz="2000"/>
            </a:br>
            <a:r>
              <a:rPr lang="en" sz="2000"/>
              <a:t>         at 2015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2525" r="2534" t="0"/>
          <a:stretch/>
        </p:blipFill>
        <p:spPr>
          <a:xfrm>
            <a:off x="1707425" y="0"/>
            <a:ext cx="495806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1937675" y="4026600"/>
            <a:ext cx="1187100" cy="3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940900" y="460575"/>
            <a:ext cx="1695900" cy="2555100"/>
          </a:xfrm>
          <a:prstGeom prst="roundRect">
            <a:avLst>
              <a:gd fmla="val 849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6769250" y="652625"/>
            <a:ext cx="2269800" cy="4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ACACA"/>
                </a:solidFill>
              </a:rPr>
              <a:t>How to read graph: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  <a:p>
            <a:pPr indent="0" lvl="0" marL="0" algn="just">
              <a:spcBef>
                <a:spcPts val="0"/>
              </a:spcBef>
              <a:buNone/>
            </a:pPr>
            <a:r>
              <a:rPr b="1" lang="en" sz="1100">
                <a:solidFill>
                  <a:srgbClr val="FF9900"/>
                </a:solidFill>
              </a:rPr>
              <a:t>Leaders</a:t>
            </a:r>
            <a:r>
              <a:rPr lang="en" sz="1100">
                <a:solidFill>
                  <a:srgbClr val="CACACA"/>
                </a:solidFill>
              </a:rPr>
              <a:t> execute well against their current vision and are well positioned for tomorrow.</a:t>
            </a:r>
          </a:p>
          <a:p>
            <a:pPr indent="0" lvl="0" marL="0" algn="just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algn="just">
              <a:spcBef>
                <a:spcPts val="0"/>
              </a:spcBef>
              <a:buNone/>
            </a:pPr>
            <a:r>
              <a:rPr b="1" lang="en" sz="1100">
                <a:solidFill>
                  <a:srgbClr val="FF9900"/>
                </a:solidFill>
              </a:rPr>
              <a:t>Visionaries</a:t>
            </a:r>
            <a:r>
              <a:rPr lang="en" sz="1100">
                <a:solidFill>
                  <a:srgbClr val="FF9900"/>
                </a:solidFill>
              </a:rPr>
              <a:t> </a:t>
            </a:r>
            <a:r>
              <a:rPr lang="en" sz="1100">
                <a:solidFill>
                  <a:srgbClr val="CACACA"/>
                </a:solidFill>
              </a:rPr>
              <a:t>understand where the market is going or have a vision for changing market rules, but do not yet execute well.</a:t>
            </a:r>
          </a:p>
          <a:p>
            <a:pPr indent="0" lvl="0" marL="0" algn="just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algn="just">
              <a:spcBef>
                <a:spcPts val="0"/>
              </a:spcBef>
              <a:buNone/>
            </a:pPr>
            <a:r>
              <a:rPr b="1" lang="en" sz="1100">
                <a:solidFill>
                  <a:srgbClr val="FF9900"/>
                </a:solidFill>
              </a:rPr>
              <a:t>Niche Players</a:t>
            </a:r>
            <a:r>
              <a:rPr lang="en" sz="1100"/>
              <a:t> </a:t>
            </a:r>
            <a:r>
              <a:rPr lang="en" sz="1100">
                <a:solidFill>
                  <a:srgbClr val="CACACA"/>
                </a:solidFill>
              </a:rPr>
              <a:t>focus successfully on a small segment, or are unfocused and do not out-innovate or outperform others.</a:t>
            </a:r>
          </a:p>
          <a:p>
            <a:pPr indent="0" lvl="0" marL="0" algn="just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0" lvl="0" marL="0" algn="just">
              <a:spcBef>
                <a:spcPts val="0"/>
              </a:spcBef>
              <a:buNone/>
            </a:pPr>
            <a:r>
              <a:rPr b="1" lang="en" sz="1100">
                <a:solidFill>
                  <a:srgbClr val="FF9900"/>
                </a:solidFill>
              </a:rPr>
              <a:t>Challengers</a:t>
            </a:r>
            <a:r>
              <a:rPr lang="en" sz="1100"/>
              <a:t> </a:t>
            </a:r>
            <a:r>
              <a:rPr lang="en" sz="1100">
                <a:solidFill>
                  <a:srgbClr val="CACACA"/>
                </a:solidFill>
              </a:rPr>
              <a:t>execute well today or may dominate a large segment, but do not demonstrate an understanding of market direction.</a:t>
            </a:r>
          </a:p>
          <a:p>
            <a:pPr indent="0" lvl="0" marL="0"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67825" y="792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Infrastructure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(IaaS):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Magic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Quadrant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  by gartner</a:t>
            </a:r>
            <a:br>
              <a:rPr lang="en" sz="2000"/>
            </a:br>
            <a:r>
              <a:rPr lang="en" sz="2000"/>
              <a:t>         at 2016</a:t>
            </a: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25" y="0"/>
            <a:ext cx="5135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/>
          <p:nvPr/>
        </p:nvSpPr>
        <p:spPr>
          <a:xfrm>
            <a:off x="2327900" y="3939075"/>
            <a:ext cx="1053000" cy="30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4999400" y="387775"/>
            <a:ext cx="2117100" cy="2555100"/>
          </a:xfrm>
          <a:prstGeom prst="roundRect">
            <a:avLst>
              <a:gd fmla="val 849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67825" y="792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Infrastructure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    </a:t>
            </a:r>
            <a:r>
              <a:rPr lang="en" sz="2000"/>
              <a:t>(IaaS):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  Magic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000"/>
              <a:t>    Quadrant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      by gartner</a:t>
            </a:r>
            <a:br>
              <a:rPr lang="en" sz="2000"/>
            </a:br>
            <a:r>
              <a:rPr lang="en" sz="2000"/>
              <a:t>         </a:t>
            </a:r>
            <a:r>
              <a:rPr lang="en" sz="2000"/>
              <a:t>a</a:t>
            </a:r>
            <a:r>
              <a:rPr lang="en" sz="2000"/>
              <a:t>t 2017</a:t>
            </a: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75" y="0"/>
            <a:ext cx="53428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4866375" y="4773700"/>
            <a:ext cx="3946200" cy="300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https://www.gartner.com/doc/reprints?id=1-2G2O5FC&amp;ct=150519</a:t>
            </a:r>
          </a:p>
        </p:txBody>
      </p:sp>
      <p:sp>
        <p:nvSpPr>
          <p:cNvPr id="407" name="Shape 407"/>
          <p:cNvSpPr/>
          <p:nvPr/>
        </p:nvSpPr>
        <p:spPr>
          <a:xfrm>
            <a:off x="3824375" y="4194025"/>
            <a:ext cx="953400" cy="30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5187850" y="387775"/>
            <a:ext cx="1851300" cy="2555100"/>
          </a:xfrm>
          <a:prstGeom prst="roundRect">
            <a:avLst>
              <a:gd fmla="val 8495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711175" y="3129850"/>
            <a:ext cx="665100" cy="30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Function as a Service (FaaS)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Provide you environment to execute your scripts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What you need prepare is your scripts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Event-Driven: In most cases it implements Container-based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High Availability by distributed environment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○"/>
            </a:pPr>
            <a:r>
              <a:rPr lang="en" sz="2000"/>
              <a:t>Volatility: You needn’t to have a data</a:t>
            </a:r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15850" y="3844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Agenda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0224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•Overview of Cloud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•What is OpenStack?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•OpenStack Deployment tool : 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DevStack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•Introduction to OpenStack Components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•Manual Installation OpenStack Components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•Handson with OpenStack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Function as a Service (FaaS)</a:t>
            </a:r>
          </a:p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773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</a:pPr>
            <a:r>
              <a:rPr lang="en" sz="2400"/>
              <a:t>How to build or use?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Bring Your Own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OpenWhisk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Fission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Iron.io, Iron Function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Open FaaS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Hosted Service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Amazon Lambda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Google Cloud Functions</a:t>
            </a: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000"/>
              <a:buChar char="■"/>
            </a:pPr>
            <a:r>
              <a:rPr lang="en" sz="2000"/>
              <a:t>Azure Function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800"/>
              <a:t>Matrix</a:t>
            </a:r>
            <a:r>
              <a:rPr lang="en" sz="2800"/>
              <a:t>:  Service/Implementation Model</a:t>
            </a:r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430" name="Shape 430"/>
          <p:cNvGraphicFramePr/>
          <p:nvPr/>
        </p:nvGraphicFramePr>
        <p:xfrm>
          <a:off x="952500" y="121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{8BEF2AA2-4C5F-4E2E-9E3E-9E546EC5DBFA}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915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SaaS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PaaS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IaaS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532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Private Cloud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Various Softwares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CloudFoundry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OpenShift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WaveMaker RAD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OpenStack</a:t>
                      </a:r>
                      <a:br>
                        <a:rPr lang="en">
                          <a:solidFill>
                            <a:srgbClr val="F3F3F3"/>
                          </a:solidFill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</a:rPr>
                        <a:t>CloudStack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vSphere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Azure Stack VM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57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Public Cloud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SalesForce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Oracle</a:t>
                      </a:r>
                    </a:p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SAP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Heroku</a:t>
                      </a:r>
                      <a:br>
                        <a:rPr lang="en">
                          <a:solidFill>
                            <a:srgbClr val="F3F3F3"/>
                          </a:solidFill>
                        </a:rPr>
                      </a:br>
                      <a:r>
                        <a:rPr lang="en">
                          <a:solidFill>
                            <a:srgbClr val="F3F3F3"/>
                          </a:solidFill>
                        </a:rPr>
                        <a:t>GAE</a:t>
                      </a:r>
                    </a:p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PCF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AWS EC2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GCE</a:t>
                      </a:r>
                    </a:p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Azure VM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57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Hybrid Cloud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Combination your app and cloud services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Combination your app and cloud services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Combination your app and cloud services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31" name="Shape 431"/>
          <p:cNvSpPr txBox="1"/>
          <p:nvPr>
            <p:ph idx="1" type="body"/>
          </p:nvPr>
        </p:nvSpPr>
        <p:spPr>
          <a:xfrm>
            <a:off x="952500" y="4585425"/>
            <a:ext cx="85206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※ There are various services other than this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00" y="1892275"/>
            <a:ext cx="40862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What is OpenStack?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 for managing, defining and utilizing cloud resources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sources software for creating private and public cloud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falls under</a:t>
            </a:r>
            <a:r>
              <a:rPr lang="en">
                <a:solidFill>
                  <a:srgbClr val="E06666"/>
                </a:solidFill>
              </a:rPr>
              <a:t> IaaS</a:t>
            </a:r>
            <a:r>
              <a:rPr lang="en"/>
              <a:t> and also known as Cloud operating system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It is one platform for virtual machines, containers and </a:t>
            </a:r>
            <a:r>
              <a:rPr lang="en"/>
              <a:t>bare metal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850" y="2836250"/>
            <a:ext cx="5266757" cy="2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More about OpenStack : 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OpenStack controls existing </a:t>
            </a:r>
            <a:r>
              <a:rPr b="1" i="1" lang="en"/>
              <a:t>commercial and community technologies</a:t>
            </a:r>
            <a:r>
              <a:rPr lang="en"/>
              <a:t> like hypervisors, storage systems and networking hardware and software.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OpenStack is composed of  </a:t>
            </a:r>
            <a:r>
              <a:rPr b="1" i="1" lang="en"/>
              <a:t>collection of projects</a:t>
            </a:r>
            <a:r>
              <a:rPr lang="en"/>
              <a:t> each with specific purpose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OpenStack project has a related code name.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OpenStack Provides an </a:t>
            </a:r>
            <a:r>
              <a:rPr b="1" i="1" lang="en">
                <a:solidFill>
                  <a:srgbClr val="E06666"/>
                </a:solidFill>
              </a:rPr>
              <a:t>IaaS</a:t>
            </a:r>
            <a:r>
              <a:rPr b="1" i="1" lang="en"/>
              <a:t> solution </a:t>
            </a:r>
            <a:r>
              <a:rPr lang="en"/>
              <a:t>through a variety of complementary services.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With OpenStack Cloud you can..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the resource of physical and virtual servers, networks and storage systems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manage clouds of resources through tenant, quota and roles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And more..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What runs on OpenStack?</a:t>
            </a:r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Telecom/NFV</a:t>
            </a:r>
            <a:r>
              <a:rPr lang="en"/>
              <a:t>: Most of the telecom industries using OpenStack to virtualize their network and implementing edge computing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HPC</a:t>
            </a:r>
            <a:r>
              <a:rPr lang="en"/>
              <a:t>: CERN runs on the openstack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Big Data</a:t>
            </a:r>
            <a:r>
              <a:rPr lang="en"/>
              <a:t>: Banco Santander runs 1000 of compute node on datacenter </a:t>
            </a:r>
            <a:r>
              <a:rPr lang="en"/>
              <a:t>across</a:t>
            </a:r>
            <a:r>
              <a:rPr lang="en"/>
              <a:t> the world.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Multi-cloud</a:t>
            </a:r>
            <a:r>
              <a:rPr lang="en"/>
              <a:t>: Digital film uses OpenStack private and public cloud to process thousands of hours of footage  into one hour TV show.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Web Services</a:t>
            </a:r>
            <a:r>
              <a:rPr lang="en"/>
              <a:t>: Workday moved their on-demand software services on OpenStack.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b="1" lang="en">
                <a:solidFill>
                  <a:srgbClr val="FFFF00"/>
                </a:solidFill>
              </a:rPr>
              <a:t>E-commerce</a:t>
            </a:r>
            <a:r>
              <a:rPr b="1" lang="en"/>
              <a:t>: </a:t>
            </a:r>
            <a:r>
              <a:rPr lang="en"/>
              <a:t>Walmart moved global -commerce platform to openstack</a:t>
            </a:r>
            <a:r>
              <a:rPr b="1" lang="en"/>
              <a:t>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472" y="202176"/>
            <a:ext cx="862075" cy="8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050" y="323700"/>
            <a:ext cx="1105375" cy="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574" y="445024"/>
            <a:ext cx="1632725" cy="4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2675377" y="820568"/>
            <a:ext cx="3552600" cy="122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165" y="899101"/>
            <a:ext cx="914374" cy="84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29" y="899112"/>
            <a:ext cx="949416" cy="84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135" y="899112"/>
            <a:ext cx="949416" cy="84307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2827209" y="1683785"/>
            <a:ext cx="10248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Network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992159" y="1683785"/>
            <a:ext cx="10248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Compute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5240660" y="1683785"/>
            <a:ext cx="1024800" cy="1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Storage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804" y="2677753"/>
            <a:ext cx="654641" cy="60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574" y="4107982"/>
            <a:ext cx="654641" cy="60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486" y="2688892"/>
            <a:ext cx="654641" cy="58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243" y="4108032"/>
            <a:ext cx="654641" cy="58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051" y="2677756"/>
            <a:ext cx="654617" cy="58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821" y="4117294"/>
            <a:ext cx="654617" cy="58129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/>
          <p:nvPr/>
        </p:nvSpPr>
        <p:spPr>
          <a:xfrm>
            <a:off x="3150341" y="2173927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3126111" y="3604155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446668" y="2179488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422438" y="3598605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5694560" y="2173927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5670330" y="3581849"/>
            <a:ext cx="837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474635" y="768825"/>
            <a:ext cx="2102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OpenStack Dashboard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provides UI to services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474625" y="1574513"/>
            <a:ext cx="2508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OpenStack manages the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resources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515960" y="2691269"/>
            <a:ext cx="2102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Vendors provide resources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74636" y="4032321"/>
            <a:ext cx="2102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Used by virtual machines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2577435" y="3263081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network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852017" y="3265857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Hypervisor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157135" y="3290598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storage system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2675377" y="4829358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</a:t>
            </a:r>
            <a:r>
              <a:rPr lang="en" sz="1100">
                <a:solidFill>
                  <a:srgbClr val="F3F3F3"/>
                </a:solidFill>
              </a:rPr>
              <a:t> network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3992159" y="4829346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compute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5320752" y="4829358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volume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203100" y="93250"/>
            <a:ext cx="7757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>
                <a:solidFill>
                  <a:srgbClr val="F3F3F3"/>
                </a:solidFill>
              </a:rPr>
              <a:t>How </a:t>
            </a:r>
            <a:r>
              <a:rPr lang="en" sz="3000">
                <a:solidFill>
                  <a:srgbClr val="F3F3F3"/>
                </a:solidFill>
              </a:rPr>
              <a:t>Openstack manage the  resource?? </a:t>
            </a:r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5" name="Shape 5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4272" y="1027475"/>
            <a:ext cx="1677600" cy="34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Shape 506"/>
          <p:cNvCxnSpPr/>
          <p:nvPr/>
        </p:nvCxnSpPr>
        <p:spPr>
          <a:xfrm>
            <a:off x="6910350" y="899100"/>
            <a:ext cx="54300" cy="395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78225" y="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 manage “Hypervisor”</a:t>
            </a:r>
          </a:p>
        </p:txBody>
      </p:sp>
      <p:grpSp>
        <p:nvGrpSpPr>
          <p:cNvPr id="512" name="Shape 512"/>
          <p:cNvGrpSpPr/>
          <p:nvPr/>
        </p:nvGrpSpPr>
        <p:grpSpPr>
          <a:xfrm>
            <a:off x="2504177" y="737593"/>
            <a:ext cx="3590083" cy="1226400"/>
            <a:chOff x="2675377" y="1017718"/>
            <a:chExt cx="3590083" cy="1226400"/>
          </a:xfrm>
        </p:grpSpPr>
        <p:sp>
          <p:nvSpPr>
            <p:cNvPr id="513" name="Shape 513"/>
            <p:cNvSpPr/>
            <p:nvPr/>
          </p:nvSpPr>
          <p:spPr>
            <a:xfrm>
              <a:off x="2675377" y="1017718"/>
              <a:ext cx="3552600" cy="1226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14" name="Shape 5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165" y="1096251"/>
              <a:ext cx="914374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Shape 5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129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Shape 5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135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Shape 517"/>
            <p:cNvSpPr txBox="1"/>
            <p:nvPr/>
          </p:nvSpPr>
          <p:spPr>
            <a:xfrm>
              <a:off x="282720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Network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399215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Compute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5240660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</p:grpSp>
      <p:sp>
        <p:nvSpPr>
          <p:cNvPr id="520" name="Shape 520"/>
          <p:cNvSpPr txBox="1"/>
          <p:nvPr/>
        </p:nvSpPr>
        <p:spPr>
          <a:xfrm>
            <a:off x="474725" y="752900"/>
            <a:ext cx="2077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OpenStack Compute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409250" y="1606050"/>
            <a:ext cx="2353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Manages the hypervisor</a:t>
            </a:r>
          </a:p>
        </p:txBody>
      </p:sp>
      <p:cxnSp>
        <p:nvCxnSpPr>
          <p:cNvPr id="522" name="Shape 522"/>
          <p:cNvCxnSpPr/>
          <p:nvPr/>
        </p:nvCxnSpPr>
        <p:spPr>
          <a:xfrm>
            <a:off x="1354025" y="1165325"/>
            <a:ext cx="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3" name="Shape 523"/>
          <p:cNvSpPr/>
          <p:nvPr/>
        </p:nvSpPr>
        <p:spPr>
          <a:xfrm>
            <a:off x="3672825" y="2363650"/>
            <a:ext cx="1214100" cy="13464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2094600" y="2783950"/>
            <a:ext cx="2353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Virtual hardware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809013" y="2400600"/>
            <a:ext cx="980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Server hardware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163" y="3038357"/>
            <a:ext cx="94942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698" y="4241798"/>
            <a:ext cx="774350" cy="6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/>
          <p:nvPr/>
        </p:nvSpPr>
        <p:spPr>
          <a:xfrm>
            <a:off x="4264275" y="3787975"/>
            <a:ext cx="69900" cy="375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/>
        </p:nvSpPr>
        <p:spPr>
          <a:xfrm>
            <a:off x="2552225" y="4366325"/>
            <a:ext cx="2353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VM compute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313" y="3038357"/>
            <a:ext cx="949425" cy="3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5236925" y="3414125"/>
            <a:ext cx="1797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CPU  RAM  Disk</a:t>
            </a:r>
          </a:p>
        </p:txBody>
      </p:sp>
      <p:sp>
        <p:nvSpPr>
          <p:cNvPr id="532" name="Shape 532"/>
          <p:cNvSpPr/>
          <p:nvPr/>
        </p:nvSpPr>
        <p:spPr>
          <a:xfrm>
            <a:off x="4244925" y="1943425"/>
            <a:ext cx="69900" cy="34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4980150" y="3048425"/>
            <a:ext cx="274800" cy="342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4" name="Shape 5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2425" y="3170375"/>
            <a:ext cx="980400" cy="65004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8913" y="481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 manage “Network”</a:t>
            </a:r>
          </a:p>
        </p:txBody>
      </p:sp>
      <p:grpSp>
        <p:nvGrpSpPr>
          <p:cNvPr id="541" name="Shape 541"/>
          <p:cNvGrpSpPr/>
          <p:nvPr/>
        </p:nvGrpSpPr>
        <p:grpSpPr>
          <a:xfrm>
            <a:off x="2504177" y="737593"/>
            <a:ext cx="3590083" cy="1226400"/>
            <a:chOff x="2675377" y="1017718"/>
            <a:chExt cx="3590083" cy="1226400"/>
          </a:xfrm>
        </p:grpSpPr>
        <p:sp>
          <p:nvSpPr>
            <p:cNvPr id="542" name="Shape 542"/>
            <p:cNvSpPr/>
            <p:nvPr/>
          </p:nvSpPr>
          <p:spPr>
            <a:xfrm>
              <a:off x="2675377" y="1017718"/>
              <a:ext cx="3552600" cy="1226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43" name="Shape 5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165" y="1096251"/>
              <a:ext cx="914374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Shape 5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129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Shape 5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135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Shape 546"/>
            <p:cNvSpPr txBox="1"/>
            <p:nvPr/>
          </p:nvSpPr>
          <p:spPr>
            <a:xfrm>
              <a:off x="282720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Network</a:t>
              </a:r>
            </a:p>
          </p:txBody>
        </p:sp>
        <p:sp>
          <p:nvSpPr>
            <p:cNvPr id="547" name="Shape 547"/>
            <p:cNvSpPr txBox="1"/>
            <p:nvPr/>
          </p:nvSpPr>
          <p:spPr>
            <a:xfrm>
              <a:off x="399215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Compute</a:t>
              </a:r>
            </a:p>
          </p:txBody>
        </p:sp>
        <p:sp>
          <p:nvSpPr>
            <p:cNvPr id="548" name="Shape 548"/>
            <p:cNvSpPr txBox="1"/>
            <p:nvPr/>
          </p:nvSpPr>
          <p:spPr>
            <a:xfrm>
              <a:off x="5240660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</p:grp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147" y="2571500"/>
            <a:ext cx="664500" cy="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147" y="3735475"/>
            <a:ext cx="664500" cy="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500" y="3853944"/>
            <a:ext cx="949425" cy="3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5170775" y="3250725"/>
            <a:ext cx="1015500" cy="10974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5284685" y="3280843"/>
            <a:ext cx="819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Server hardware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465" y="3800678"/>
            <a:ext cx="794120" cy="306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Shape 555"/>
          <p:cNvCxnSpPr>
            <a:stCxn id="542" idx="2"/>
            <a:endCxn id="553" idx="0"/>
          </p:cNvCxnSpPr>
          <p:nvPr/>
        </p:nvCxnSpPr>
        <p:spPr>
          <a:xfrm>
            <a:off x="4280477" y="1963993"/>
            <a:ext cx="1414200" cy="131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56" name="Shape 556"/>
          <p:cNvCxnSpPr>
            <a:endCxn id="549" idx="0"/>
          </p:cNvCxnSpPr>
          <p:nvPr/>
        </p:nvCxnSpPr>
        <p:spPr>
          <a:xfrm>
            <a:off x="3019197" y="1974500"/>
            <a:ext cx="10200" cy="5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557" name="Shape 557"/>
          <p:cNvSpPr/>
          <p:nvPr/>
        </p:nvSpPr>
        <p:spPr>
          <a:xfrm flipH="1">
            <a:off x="3005991" y="3271875"/>
            <a:ext cx="46800" cy="375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4825500" y="4018425"/>
            <a:ext cx="293700" cy="46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3824500" y="4285650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Compute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571700" y="4435850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Network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444350" y="2738350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Network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09075" y="8596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</a:rPr>
              <a:t>OpenStack provides network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</a:rPr>
              <a:t> services like DHCP, routing,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109075" y="2395213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</a:rPr>
              <a:t>Open vSwitch(OVS)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74" y="2880150"/>
            <a:ext cx="1015500" cy="65941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Shape 5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Day 1 : 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9:30 ~ 10:00   : WiFi Setting, Login to OpenStack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10:00 ~ 11:30 : Introduction to Cloud and OpenStack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11:30 ~ 12:30 : Lunch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12:30 ~ 14:00 : Pre-construction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14:00 ~ 17:00 : OpenStack Component Installation(Keystone, Glance)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17:00 ~ 17:30 : Feedback</a:t>
            </a: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6725" y="319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 manage “Storage”</a:t>
            </a:r>
          </a:p>
        </p:txBody>
      </p:sp>
      <p:grpSp>
        <p:nvGrpSpPr>
          <p:cNvPr id="571" name="Shape 571"/>
          <p:cNvGrpSpPr/>
          <p:nvPr/>
        </p:nvGrpSpPr>
        <p:grpSpPr>
          <a:xfrm>
            <a:off x="2504177" y="737593"/>
            <a:ext cx="3590083" cy="1226400"/>
            <a:chOff x="2675377" y="1017718"/>
            <a:chExt cx="3590083" cy="1226400"/>
          </a:xfrm>
        </p:grpSpPr>
        <p:sp>
          <p:nvSpPr>
            <p:cNvPr id="572" name="Shape 572"/>
            <p:cNvSpPr/>
            <p:nvPr/>
          </p:nvSpPr>
          <p:spPr>
            <a:xfrm>
              <a:off x="2675377" y="1017718"/>
              <a:ext cx="3552600" cy="1226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73" name="Shape 5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165" y="1096251"/>
              <a:ext cx="914374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Shape 5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129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Shape 5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135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Shape 576"/>
            <p:cNvSpPr txBox="1"/>
            <p:nvPr/>
          </p:nvSpPr>
          <p:spPr>
            <a:xfrm>
              <a:off x="282720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Network</a:t>
              </a:r>
            </a:p>
          </p:txBody>
        </p:sp>
        <p:sp>
          <p:nvSpPr>
            <p:cNvPr id="577" name="Shape 577"/>
            <p:cNvSpPr txBox="1"/>
            <p:nvPr/>
          </p:nvSpPr>
          <p:spPr>
            <a:xfrm>
              <a:off x="399215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Compute</a:t>
              </a:r>
            </a:p>
          </p:txBody>
        </p:sp>
        <p:sp>
          <p:nvSpPr>
            <p:cNvPr id="578" name="Shape 578"/>
            <p:cNvSpPr txBox="1"/>
            <p:nvPr/>
          </p:nvSpPr>
          <p:spPr>
            <a:xfrm>
              <a:off x="5240660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</p:grp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22" y="2582800"/>
            <a:ext cx="664500" cy="6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3672825" y="2293500"/>
            <a:ext cx="1214100" cy="1346400"/>
          </a:xfrm>
          <a:prstGeom prst="rect">
            <a:avLst/>
          </a:prstGeom>
          <a:solidFill>
            <a:srgbClr val="999999"/>
          </a:solidFill>
          <a:ln cap="flat" cmpd="sng" w="1905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3799563" y="2338250"/>
            <a:ext cx="980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Server hardware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163" y="3038357"/>
            <a:ext cx="94942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28" y="2582801"/>
            <a:ext cx="664500" cy="590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372" y="4231500"/>
            <a:ext cx="664500" cy="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513" y="4349969"/>
            <a:ext cx="949425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578" y="4242813"/>
            <a:ext cx="664500" cy="590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Shape 587"/>
          <p:cNvCxnSpPr>
            <a:endCxn id="579" idx="0"/>
          </p:cNvCxnSpPr>
          <p:nvPr/>
        </p:nvCxnSpPr>
        <p:spPr>
          <a:xfrm flipH="1">
            <a:off x="2512472" y="1969900"/>
            <a:ext cx="558000" cy="61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88" name="Shape 588"/>
          <p:cNvCxnSpPr>
            <a:stCxn id="572" idx="2"/>
            <a:endCxn id="581" idx="0"/>
          </p:cNvCxnSpPr>
          <p:nvPr/>
        </p:nvCxnSpPr>
        <p:spPr>
          <a:xfrm>
            <a:off x="4280477" y="1963993"/>
            <a:ext cx="9300" cy="37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89" name="Shape 589"/>
          <p:cNvCxnSpPr>
            <a:endCxn id="583" idx="0"/>
          </p:cNvCxnSpPr>
          <p:nvPr/>
        </p:nvCxnSpPr>
        <p:spPr>
          <a:xfrm>
            <a:off x="5486578" y="1977701"/>
            <a:ext cx="560700" cy="60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590" name="Shape 590"/>
          <p:cNvCxnSpPr>
            <a:stCxn id="583" idx="1"/>
          </p:cNvCxnSpPr>
          <p:nvPr/>
        </p:nvCxnSpPr>
        <p:spPr>
          <a:xfrm rot="10800000">
            <a:off x="4769428" y="2834942"/>
            <a:ext cx="945600" cy="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1" name="Shape 591"/>
          <p:cNvSpPr/>
          <p:nvPr/>
        </p:nvSpPr>
        <p:spPr>
          <a:xfrm flipH="1">
            <a:off x="4316314" y="3763188"/>
            <a:ext cx="56100" cy="463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 txBox="1"/>
          <p:nvPr/>
        </p:nvSpPr>
        <p:spPr>
          <a:xfrm>
            <a:off x="1952685" y="3195506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network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5208485" y="3195498"/>
            <a:ext cx="167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Vendor storage system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2504175" y="4832900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Network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840075" y="4795875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Compute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5420875" y="4832900"/>
            <a:ext cx="1252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VM Volume</a:t>
            </a:r>
          </a:p>
        </p:txBody>
      </p:sp>
      <p:sp>
        <p:nvSpPr>
          <p:cNvPr id="597" name="Shape 597"/>
          <p:cNvSpPr/>
          <p:nvPr/>
        </p:nvSpPr>
        <p:spPr>
          <a:xfrm rot="739785">
            <a:off x="5897968" y="3606321"/>
            <a:ext cx="56196" cy="463527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 rot="-1123547">
            <a:off x="2678140" y="3606270"/>
            <a:ext cx="56068" cy="46362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9" name="Shape 5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8401" y="2810800"/>
            <a:ext cx="1677600" cy="37594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210375" y="1255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Core projects: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50" y="889550"/>
            <a:ext cx="590237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2556250" y="1354125"/>
            <a:ext cx="631200" cy="236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202775" y="141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 Releases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75" y="903200"/>
            <a:ext cx="5711526" cy="38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OpenStack Releases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22" name="Shape 622"/>
          <p:cNvGrpSpPr/>
          <p:nvPr/>
        </p:nvGrpSpPr>
        <p:grpSpPr>
          <a:xfrm>
            <a:off x="762776" y="1967607"/>
            <a:ext cx="7618447" cy="1984653"/>
            <a:chOff x="766825" y="1627988"/>
            <a:chExt cx="7249450" cy="1732263"/>
          </a:xfrm>
        </p:grpSpPr>
        <p:cxnSp>
          <p:nvCxnSpPr>
            <p:cNvPr id="623" name="Shape 623"/>
            <p:cNvCxnSpPr/>
            <p:nvPr/>
          </p:nvCxnSpPr>
          <p:spPr>
            <a:xfrm flipH="1" rot="10800000">
              <a:off x="766825" y="2554800"/>
              <a:ext cx="4008000" cy="42300"/>
            </a:xfrm>
            <a:prstGeom prst="straightConnector1">
              <a:avLst/>
            </a:prstGeom>
            <a:noFill/>
            <a:ln cap="flat" cmpd="sng" w="114300">
              <a:solidFill>
                <a:srgbClr val="6FA8D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4" name="Shape 624"/>
            <p:cNvCxnSpPr/>
            <p:nvPr/>
          </p:nvCxnSpPr>
          <p:spPr>
            <a:xfrm>
              <a:off x="766825" y="1671800"/>
              <a:ext cx="0" cy="931800"/>
            </a:xfrm>
            <a:prstGeom prst="straightConnector1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5" name="Shape 625"/>
            <p:cNvCxnSpPr/>
            <p:nvPr/>
          </p:nvCxnSpPr>
          <p:spPr>
            <a:xfrm>
              <a:off x="2190550" y="1671800"/>
              <a:ext cx="0" cy="931800"/>
            </a:xfrm>
            <a:prstGeom prst="straightConnector1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6" name="Shape 626"/>
            <p:cNvCxnSpPr/>
            <p:nvPr/>
          </p:nvCxnSpPr>
          <p:spPr>
            <a:xfrm>
              <a:off x="3526925" y="1671800"/>
              <a:ext cx="0" cy="931800"/>
            </a:xfrm>
            <a:prstGeom prst="straightConnector1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7" name="Shape 627"/>
            <p:cNvCxnSpPr/>
            <p:nvPr/>
          </p:nvCxnSpPr>
          <p:spPr>
            <a:xfrm>
              <a:off x="4775975" y="1671800"/>
              <a:ext cx="0" cy="931800"/>
            </a:xfrm>
            <a:prstGeom prst="straightConnector1">
              <a:avLst/>
            </a:prstGeom>
            <a:noFill/>
            <a:ln cap="flat" cmpd="sng" w="38100">
              <a:solidFill>
                <a:srgbClr val="6FA8D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8" name="Shape 628"/>
            <p:cNvCxnSpPr/>
            <p:nvPr/>
          </p:nvCxnSpPr>
          <p:spPr>
            <a:xfrm flipH="1" rot="10800000">
              <a:off x="4775975" y="2496600"/>
              <a:ext cx="3240300" cy="58200"/>
            </a:xfrm>
            <a:prstGeom prst="straightConnector1">
              <a:avLst/>
            </a:prstGeom>
            <a:noFill/>
            <a:ln cap="flat" cmpd="sng" w="114300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9" name="Shape 629"/>
            <p:cNvCxnSpPr/>
            <p:nvPr/>
          </p:nvCxnSpPr>
          <p:spPr>
            <a:xfrm>
              <a:off x="6384075" y="1628000"/>
              <a:ext cx="0" cy="931800"/>
            </a:xfrm>
            <a:prstGeom prst="straightConnector1">
              <a:avLst/>
            </a:prstGeom>
            <a:noFill/>
            <a:ln cap="flat" cmpd="sng" w="38100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30" name="Shape 630"/>
            <p:cNvSpPr txBox="1"/>
            <p:nvPr/>
          </p:nvSpPr>
          <p:spPr>
            <a:xfrm>
              <a:off x="766825" y="1628000"/>
              <a:ext cx="921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>
                  <a:solidFill>
                    <a:srgbClr val="FF0000"/>
                  </a:solidFill>
                </a:rPr>
                <a:t>Newton</a:t>
              </a:r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2228663" y="1627988"/>
              <a:ext cx="921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9900"/>
                  </a:solidFill>
                </a:rPr>
                <a:t>Ocata</a:t>
              </a: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3690500" y="1628000"/>
              <a:ext cx="921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0000"/>
                  </a:solidFill>
                </a:rPr>
                <a:t>Pike</a:t>
              </a:r>
            </a:p>
          </p:txBody>
        </p:sp>
        <p:sp>
          <p:nvSpPr>
            <p:cNvPr id="633" name="Shape 633"/>
            <p:cNvSpPr txBox="1"/>
            <p:nvPr/>
          </p:nvSpPr>
          <p:spPr>
            <a:xfrm>
              <a:off x="4863300" y="1640763"/>
              <a:ext cx="921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0000"/>
                  </a:solidFill>
                </a:rPr>
                <a:t>Queens</a:t>
              </a:r>
            </a:p>
          </p:txBody>
        </p:sp>
        <p:sp>
          <p:nvSpPr>
            <p:cNvPr id="634" name="Shape 634"/>
            <p:cNvSpPr txBox="1"/>
            <p:nvPr/>
          </p:nvSpPr>
          <p:spPr>
            <a:xfrm>
              <a:off x="6439788" y="1627988"/>
              <a:ext cx="921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0000"/>
                  </a:solidFill>
                </a:rPr>
                <a:t>Rocky</a:t>
              </a:r>
            </a:p>
          </p:txBody>
        </p:sp>
        <p:sp>
          <p:nvSpPr>
            <p:cNvPr id="635" name="Shape 635"/>
            <p:cNvSpPr txBox="1"/>
            <p:nvPr/>
          </p:nvSpPr>
          <p:spPr>
            <a:xfrm>
              <a:off x="773650" y="2011400"/>
              <a:ext cx="14169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Oct 2016</a:t>
              </a:r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2273600" y="2011400"/>
              <a:ext cx="14169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Feb 2017</a:t>
              </a:r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3578863" y="2011388"/>
              <a:ext cx="14169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Aug 2017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4871575" y="2011400"/>
              <a:ext cx="14169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Feb 2018</a:t>
              </a:r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6491725" y="1962875"/>
              <a:ext cx="1416900" cy="16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Oct</a:t>
              </a:r>
              <a:r>
                <a:rPr lang="en">
                  <a:solidFill>
                    <a:srgbClr val="B7B7B7"/>
                  </a:solidFill>
                </a:rPr>
                <a:t> 2018</a:t>
              </a:r>
            </a:p>
          </p:txBody>
        </p:sp>
        <p:sp>
          <p:nvSpPr>
            <p:cNvPr id="640" name="Shape 640"/>
            <p:cNvSpPr/>
            <p:nvPr/>
          </p:nvSpPr>
          <p:spPr>
            <a:xfrm>
              <a:off x="815350" y="2894575"/>
              <a:ext cx="2668800" cy="96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985150" y="3040150"/>
              <a:ext cx="2329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Release every 6 months</a:t>
              </a:r>
            </a:p>
          </p:txBody>
        </p:sp>
        <p:sp>
          <p:nvSpPr>
            <p:cNvPr id="642" name="Shape 642"/>
            <p:cNvSpPr txBox="1"/>
            <p:nvPr/>
          </p:nvSpPr>
          <p:spPr>
            <a:xfrm>
              <a:off x="4871575" y="2875000"/>
              <a:ext cx="2329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7B7B7"/>
                  </a:solidFill>
                </a:rPr>
                <a:t>Under development</a:t>
              </a:r>
            </a:p>
          </p:txBody>
        </p:sp>
        <p:cxnSp>
          <p:nvCxnSpPr>
            <p:cNvPr id="643" name="Shape 643"/>
            <p:cNvCxnSpPr/>
            <p:nvPr/>
          </p:nvCxnSpPr>
          <p:spPr>
            <a:xfrm>
              <a:off x="5658000" y="2613150"/>
              <a:ext cx="9600" cy="32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21570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Rapid OpenStack deployment tool : DevStack</a:t>
            </a:r>
          </a:p>
        </p:txBody>
      </p:sp>
      <p:sp>
        <p:nvSpPr>
          <p:cNvPr id="649" name="Shape 6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What is Devstack?</a:t>
            </a:r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OpenStack is a distributed cloud framework, but all components can be installed on a single server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Devstack bring up a complete OpenStack environment based on the latest version in a single node.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OpenStack can be accessed from a web-based dashboard, a command-line interface, or web-based RESTful APIs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Build the Devstack from here.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https://docs.openstack.org/devstack/latest/</a:t>
            </a:r>
            <a:r>
              <a:rPr lang="en"/>
              <a:t>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/>
        </p:nvSpPr>
        <p:spPr>
          <a:xfrm>
            <a:off x="4171866" y="898500"/>
            <a:ext cx="3506400" cy="165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62" name="Shape 662"/>
          <p:cNvGrpSpPr/>
          <p:nvPr/>
        </p:nvGrpSpPr>
        <p:grpSpPr>
          <a:xfrm>
            <a:off x="4283688" y="1308939"/>
            <a:ext cx="3325494" cy="1114675"/>
            <a:chOff x="2675377" y="1017718"/>
            <a:chExt cx="3590083" cy="1226400"/>
          </a:xfrm>
        </p:grpSpPr>
        <p:sp>
          <p:nvSpPr>
            <p:cNvPr id="663" name="Shape 663"/>
            <p:cNvSpPr/>
            <p:nvPr/>
          </p:nvSpPr>
          <p:spPr>
            <a:xfrm>
              <a:off x="2675377" y="1017718"/>
              <a:ext cx="3552600" cy="1226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664" name="Shape 6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165" y="1096251"/>
              <a:ext cx="914374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Shape 6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129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Shape 6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135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282720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Network</a:t>
              </a: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399215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Compute</a:t>
              </a:r>
            </a:p>
          </p:txBody>
        </p:sp>
        <p:sp>
          <p:nvSpPr>
            <p:cNvPr id="669" name="Shape 669"/>
            <p:cNvSpPr txBox="1"/>
            <p:nvPr/>
          </p:nvSpPr>
          <p:spPr>
            <a:xfrm>
              <a:off x="5240660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</p:grpSp>
      <p:sp>
        <p:nvSpPr>
          <p:cNvPr id="670" name="Shape 670"/>
          <p:cNvSpPr/>
          <p:nvPr/>
        </p:nvSpPr>
        <p:spPr>
          <a:xfrm>
            <a:off x="4188956" y="3143035"/>
            <a:ext cx="3472500" cy="165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1" name="Shape 671"/>
          <p:cNvGrpSpPr/>
          <p:nvPr/>
        </p:nvGrpSpPr>
        <p:grpSpPr>
          <a:xfrm>
            <a:off x="4266598" y="3546771"/>
            <a:ext cx="3325494" cy="1114675"/>
            <a:chOff x="2675377" y="1017718"/>
            <a:chExt cx="3590083" cy="1226400"/>
          </a:xfrm>
        </p:grpSpPr>
        <p:sp>
          <p:nvSpPr>
            <p:cNvPr id="672" name="Shape 672"/>
            <p:cNvSpPr/>
            <p:nvPr/>
          </p:nvSpPr>
          <p:spPr>
            <a:xfrm>
              <a:off x="2675377" y="1017718"/>
              <a:ext cx="3552600" cy="1226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673" name="Shape 6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78165" y="1096251"/>
              <a:ext cx="914374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Shape 6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0129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Shape 6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7135" y="1096262"/>
              <a:ext cx="949416" cy="8430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Shape 676"/>
            <p:cNvSpPr txBox="1"/>
            <p:nvPr/>
          </p:nvSpPr>
          <p:spPr>
            <a:xfrm>
              <a:off x="282720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Network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3992159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Compute</a:t>
              </a: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5240660" y="1880935"/>
              <a:ext cx="1024800" cy="1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</p:grpSp>
      <p:pic>
        <p:nvPicPr>
          <p:cNvPr id="679" name="Shape 6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025" y="1042715"/>
            <a:ext cx="1359739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0025" y="3289527"/>
            <a:ext cx="1359739" cy="1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75" y="3866519"/>
            <a:ext cx="339150" cy="3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748" y="3907413"/>
            <a:ext cx="258300" cy="2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6718" y="3907422"/>
            <a:ext cx="258300" cy="22506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 txBox="1"/>
          <p:nvPr/>
        </p:nvSpPr>
        <p:spPr>
          <a:xfrm>
            <a:off x="413250" y="271250"/>
            <a:ext cx="1207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Before: 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070025" y="559075"/>
            <a:ext cx="1977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DevStack Server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(Fresh Linux install)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413250" y="2603525"/>
            <a:ext cx="1207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After</a:t>
            </a:r>
            <a:r>
              <a:rPr b="1" lang="en">
                <a:solidFill>
                  <a:srgbClr val="F3F3F3"/>
                </a:solidFill>
              </a:rPr>
              <a:t>: 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964150" y="2788725"/>
            <a:ext cx="1977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DevStack Server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(OpenStack Deployment)</a:t>
            </a:r>
          </a:p>
        </p:txBody>
      </p:sp>
      <p:sp>
        <p:nvSpPr>
          <p:cNvPr id="688" name="Shape 688"/>
          <p:cNvSpPr/>
          <p:nvPr/>
        </p:nvSpPr>
        <p:spPr>
          <a:xfrm>
            <a:off x="2656625" y="1710250"/>
            <a:ext cx="1359600" cy="8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5778125" y="2647450"/>
            <a:ext cx="73800" cy="41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2662075" y="4012650"/>
            <a:ext cx="1359600" cy="8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2662075" y="1415050"/>
            <a:ext cx="1977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Execute DevStack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567900" y="813050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Install OpenStack software and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related dependencies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4690800" y="3112875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100"/>
              <a:t>Configure Openstack components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to work with each other 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2840275" y="3671750"/>
            <a:ext cx="1977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./stack.sh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5896025" y="2642138"/>
            <a:ext cx="1977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F3F3F3"/>
                </a:solidFill>
              </a:rPr>
              <a:t>Edit local.conf</a:t>
            </a:r>
          </a:p>
        </p:txBody>
      </p:sp>
      <p:sp>
        <p:nvSpPr>
          <p:cNvPr id="696" name="Shape 69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271500" y="2310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But we do not use Devstack for Development!!</a:t>
            </a:r>
          </a:p>
        </p:txBody>
      </p:sp>
      <p:sp>
        <p:nvSpPr>
          <p:cNvPr id="702" name="Shape 7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Notification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br>
              <a:rPr lang="en" sz="2400"/>
            </a:br>
            <a:r>
              <a:rPr lang="en" sz="2400"/>
              <a:t>When today lecture finished</a:t>
            </a:r>
            <a:br>
              <a:rPr lang="en" sz="2400"/>
            </a:br>
            <a:r>
              <a:rPr lang="en" sz="2400"/>
              <a:t>Please answer the following questionnaire </a:t>
            </a:r>
            <a:br>
              <a:rPr lang="en" sz="2400"/>
            </a:br>
            <a:br>
              <a:rPr lang="en" sz="2400"/>
            </a:b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https://questant.jp/q/N4V8CYN6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Who uses DevStack?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Developers working on OpenStack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test changes and verify their work in a running OpenStack deployment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by OpenStack Community Contributor as they push their patch into gerrit for review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Used for demos and POC ( Proof of concept work)</a:t>
            </a:r>
          </a:p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title"/>
          </p:nvPr>
        </p:nvSpPr>
        <p:spPr>
          <a:xfrm>
            <a:off x="215750" y="21201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Manual Installation of OpenStack Components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Shape 755"/>
          <p:cNvGrpSpPr/>
          <p:nvPr/>
        </p:nvGrpSpPr>
        <p:grpSpPr>
          <a:xfrm>
            <a:off x="145650" y="-34987"/>
            <a:ext cx="8855500" cy="5042063"/>
            <a:chOff x="145650" y="-34987"/>
            <a:chExt cx="8855500" cy="5042063"/>
          </a:xfrm>
        </p:grpSpPr>
        <p:sp>
          <p:nvSpPr>
            <p:cNvPr id="756" name="Shape 756"/>
            <p:cNvSpPr/>
            <p:nvPr/>
          </p:nvSpPr>
          <p:spPr>
            <a:xfrm>
              <a:off x="145650" y="1073175"/>
              <a:ext cx="5528700" cy="3933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 txBox="1"/>
            <p:nvPr/>
          </p:nvSpPr>
          <p:spPr>
            <a:xfrm>
              <a:off x="918200" y="65948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6207550" y="1156975"/>
              <a:ext cx="2793600" cy="2541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 txBox="1"/>
            <p:nvPr/>
          </p:nvSpPr>
          <p:spPr>
            <a:xfrm>
              <a:off x="6923925" y="688875"/>
              <a:ext cx="1699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Compute node</a:t>
              </a:r>
            </a:p>
          </p:txBody>
        </p:sp>
        <p:pic>
          <p:nvPicPr>
            <p:cNvPr id="760" name="Shape 7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5449" y="61899"/>
              <a:ext cx="457175" cy="4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Shape 761"/>
            <p:cNvSpPr/>
            <p:nvPr/>
          </p:nvSpPr>
          <p:spPr>
            <a:xfrm>
              <a:off x="2852675" y="688875"/>
              <a:ext cx="1360500" cy="2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 HTTP Service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075" y="14784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b="1" lang="en" sz="1100"/>
                <a:t> Horizon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384075" y="20197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Keystone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1655175" y="1478450"/>
              <a:ext cx="904500" cy="1211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 txBox="1"/>
            <p:nvPr/>
          </p:nvSpPr>
          <p:spPr>
            <a:xfrm>
              <a:off x="1611675" y="1426125"/>
              <a:ext cx="9915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b="1" lang="en" sz="1100"/>
                <a:t>Glance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1758675" y="1751925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API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1758675" y="2257500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Registry</a:t>
              </a:r>
            </a:p>
          </p:txBody>
        </p:sp>
        <p:pic>
          <p:nvPicPr>
            <p:cNvPr id="768" name="Shape 7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400" y="3757438"/>
              <a:ext cx="618188" cy="76202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769" name="Shape 769"/>
            <p:cNvSpPr/>
            <p:nvPr/>
          </p:nvSpPr>
          <p:spPr>
            <a:xfrm>
              <a:off x="2951425" y="1478450"/>
              <a:ext cx="1179600" cy="30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 txBox="1"/>
            <p:nvPr/>
          </p:nvSpPr>
          <p:spPr>
            <a:xfrm>
              <a:off x="3027875" y="1462850"/>
              <a:ext cx="814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b="1" lang="en" sz="1100"/>
                <a:t>Nova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3145175" y="18291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nova-api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3145175" y="22575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Nova-certi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3149425" y="26858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-scheduler</a:t>
              </a:r>
            </a:p>
          </p:txBody>
        </p:sp>
        <p:sp>
          <p:nvSpPr>
            <p:cNvPr id="774" name="Shape 774"/>
            <p:cNvSpPr/>
            <p:nvPr/>
          </p:nvSpPr>
          <p:spPr>
            <a:xfrm>
              <a:off x="3149425" y="31142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-conductor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3161975" y="35425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-consoleauth</a:t>
              </a:r>
            </a:p>
          </p:txBody>
        </p:sp>
        <p:sp>
          <p:nvSpPr>
            <p:cNvPr id="776" name="Shape 776"/>
            <p:cNvSpPr/>
            <p:nvPr/>
          </p:nvSpPr>
          <p:spPr>
            <a:xfrm>
              <a:off x="3161975" y="39709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-proxy</a:t>
              </a:r>
            </a:p>
          </p:txBody>
        </p:sp>
        <p:sp>
          <p:nvSpPr>
            <p:cNvPr id="777" name="Shape 777"/>
            <p:cNvSpPr/>
            <p:nvPr/>
          </p:nvSpPr>
          <p:spPr>
            <a:xfrm>
              <a:off x="4606325" y="29491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Rabbit-MQ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6404900" y="1478450"/>
              <a:ext cx="11796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nova-compute</a:t>
              </a:r>
            </a:p>
          </p:txBody>
        </p:sp>
        <p:pic>
          <p:nvPicPr>
            <p:cNvPr id="779" name="Shape 7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950" y="3075650"/>
              <a:ext cx="697500" cy="33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Shape 780"/>
            <p:cNvSpPr txBox="1"/>
            <p:nvPr/>
          </p:nvSpPr>
          <p:spPr>
            <a:xfrm>
              <a:off x="6427550" y="3410950"/>
              <a:ext cx="1360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100"/>
                <a:t>Native Hypervisor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6429950" y="1976250"/>
              <a:ext cx="1129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Libvirtd-driver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384075" y="2561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783" name="Shape 783"/>
            <p:cNvSpPr/>
            <p:nvPr/>
          </p:nvSpPr>
          <p:spPr>
            <a:xfrm>
              <a:off x="384075" y="3102350"/>
              <a:ext cx="991500" cy="15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</a:t>
              </a:r>
            </a:p>
          </p:txBody>
        </p:sp>
        <p:sp>
          <p:nvSpPr>
            <p:cNvPr id="784" name="Shape 784"/>
            <p:cNvSpPr/>
            <p:nvPr/>
          </p:nvSpPr>
          <p:spPr>
            <a:xfrm>
              <a:off x="471075" y="3304525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cinder-api</a:t>
              </a:r>
            </a:p>
          </p:txBody>
        </p:sp>
        <p:sp>
          <p:nvSpPr>
            <p:cNvPr id="785" name="Shape 785"/>
            <p:cNvSpPr/>
            <p:nvPr/>
          </p:nvSpPr>
          <p:spPr>
            <a:xfrm>
              <a:off x="467525" y="364365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800"/>
                <a:t>C</a:t>
              </a:r>
              <a:r>
                <a:rPr lang="en" sz="800"/>
                <a:t>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backup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467525" y="39709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</a:t>
              </a:r>
              <a:r>
                <a:rPr lang="en" sz="800"/>
                <a:t>inder- scheduler</a:t>
              </a:r>
            </a:p>
          </p:txBody>
        </p:sp>
        <p:sp>
          <p:nvSpPr>
            <p:cNvPr id="787" name="Shape 787"/>
            <p:cNvSpPr/>
            <p:nvPr/>
          </p:nvSpPr>
          <p:spPr>
            <a:xfrm>
              <a:off x="471075" y="43145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800"/>
                <a:t>C</a:t>
              </a:r>
              <a:r>
                <a:rPr lang="en" sz="800"/>
                <a:t>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volumn</a:t>
              </a:r>
            </a:p>
          </p:txBody>
        </p:sp>
        <p:sp>
          <p:nvSpPr>
            <p:cNvPr id="788" name="Shape 788"/>
            <p:cNvSpPr txBox="1"/>
            <p:nvPr/>
          </p:nvSpPr>
          <p:spPr>
            <a:xfrm>
              <a:off x="471075" y="3030138"/>
              <a:ext cx="10467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7833075" y="1494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790" name="Shape 790"/>
            <p:cNvSpPr/>
            <p:nvPr/>
          </p:nvSpPr>
          <p:spPr>
            <a:xfrm>
              <a:off x="7833075" y="19762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cxnSp>
          <p:nvCxnSpPr>
            <p:cNvPr id="791" name="Shape 791"/>
            <p:cNvCxnSpPr>
              <a:stCxn id="777" idx="3"/>
              <a:endCxn id="778" idx="1"/>
            </p:cNvCxnSpPr>
            <p:nvPr/>
          </p:nvCxnSpPr>
          <p:spPr>
            <a:xfrm flipH="1" rot="10800000">
              <a:off x="5597825" y="1646100"/>
              <a:ext cx="807000" cy="1470600"/>
            </a:xfrm>
            <a:prstGeom prst="bent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2" name="Shape 792"/>
            <p:cNvCxnSpPr/>
            <p:nvPr/>
          </p:nvCxnSpPr>
          <p:spPr>
            <a:xfrm>
              <a:off x="4097825" y="3115950"/>
              <a:ext cx="508500" cy="15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3" name="Shape 793"/>
            <p:cNvCxnSpPr/>
            <p:nvPr/>
          </p:nvCxnSpPr>
          <p:spPr>
            <a:xfrm flipH="1" rot="10800000">
              <a:off x="3941775" y="1784812"/>
              <a:ext cx="2509200" cy="31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4" name="Shape 794"/>
            <p:cNvCxnSpPr>
              <a:stCxn id="771" idx="3"/>
              <a:endCxn id="760" idx="3"/>
            </p:cNvCxnSpPr>
            <p:nvPr/>
          </p:nvCxnSpPr>
          <p:spPr>
            <a:xfrm flipH="1" rot="10800000">
              <a:off x="3920675" y="290450"/>
              <a:ext cx="741900" cy="1667700"/>
            </a:xfrm>
            <a:prstGeom prst="bentConnector3">
              <a:avLst>
                <a:gd fmla="val 13210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5" name="Shape 795"/>
            <p:cNvCxnSpPr>
              <a:stCxn id="776" idx="3"/>
              <a:endCxn id="760" idx="2"/>
            </p:cNvCxnSpPr>
            <p:nvPr/>
          </p:nvCxnSpPr>
          <p:spPr>
            <a:xfrm flipH="1" rot="10800000">
              <a:off x="3937475" y="519100"/>
              <a:ext cx="496500" cy="35808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6" name="Shape 796"/>
            <p:cNvCxnSpPr>
              <a:stCxn id="773" idx="1"/>
              <a:endCxn id="768" idx="0"/>
            </p:cNvCxnSpPr>
            <p:nvPr/>
          </p:nvCxnSpPr>
          <p:spPr>
            <a:xfrm flipH="1">
              <a:off x="2163625" y="2814850"/>
              <a:ext cx="985800" cy="9426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97" name="Shape 797"/>
            <p:cNvCxnSpPr/>
            <p:nvPr/>
          </p:nvCxnSpPr>
          <p:spPr>
            <a:xfrm flipH="1">
              <a:off x="2319975" y="3249550"/>
              <a:ext cx="816900" cy="507900"/>
            </a:xfrm>
            <a:prstGeom prst="bentConnector3">
              <a:avLst>
                <a:gd fmla="val 923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98" name="Shape 798"/>
            <p:cNvSpPr txBox="1"/>
            <p:nvPr/>
          </p:nvSpPr>
          <p:spPr>
            <a:xfrm>
              <a:off x="1854400" y="4700750"/>
              <a:ext cx="814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  <p:cxnSp>
          <p:nvCxnSpPr>
            <p:cNvPr id="799" name="Shape 799"/>
            <p:cNvCxnSpPr>
              <a:stCxn id="766" idx="2"/>
              <a:endCxn id="767" idx="0"/>
            </p:cNvCxnSpPr>
            <p:nvPr/>
          </p:nvCxnSpPr>
          <p:spPr>
            <a:xfrm flipH="1" rot="-5400000">
              <a:off x="2022525" y="2171925"/>
              <a:ext cx="170400" cy="600"/>
            </a:xfrm>
            <a:prstGeom prst="bentConnector3">
              <a:avLst>
                <a:gd fmla="val 5002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0" name="Shape 800"/>
            <p:cNvCxnSpPr>
              <a:stCxn id="765" idx="0"/>
            </p:cNvCxnSpPr>
            <p:nvPr/>
          </p:nvCxnSpPr>
          <p:spPr>
            <a:xfrm rot="-5400000">
              <a:off x="4167675" y="-716325"/>
              <a:ext cx="82200" cy="42027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1" name="Shape 801"/>
            <p:cNvCxnSpPr/>
            <p:nvPr/>
          </p:nvCxnSpPr>
          <p:spPr>
            <a:xfrm>
              <a:off x="1928900" y="2689550"/>
              <a:ext cx="15000" cy="1061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2" name="Shape 802"/>
            <p:cNvCxnSpPr>
              <a:endCxn id="761" idx="0"/>
            </p:cNvCxnSpPr>
            <p:nvPr/>
          </p:nvCxnSpPr>
          <p:spPr>
            <a:xfrm flipH="1">
              <a:off x="3532925" y="297375"/>
              <a:ext cx="653700" cy="3915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3" name="Shape 803"/>
            <p:cNvCxnSpPr>
              <a:stCxn id="761" idx="2"/>
              <a:endCxn id="762" idx="0"/>
            </p:cNvCxnSpPr>
            <p:nvPr/>
          </p:nvCxnSpPr>
          <p:spPr>
            <a:xfrm rot="5400000">
              <a:off x="1916225" y="-138225"/>
              <a:ext cx="580200" cy="26532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4" name="Shape 804"/>
            <p:cNvCxnSpPr>
              <a:stCxn id="762" idx="2"/>
              <a:endCxn id="763" idx="0"/>
            </p:cNvCxnSpPr>
            <p:nvPr/>
          </p:nvCxnSpPr>
          <p:spPr>
            <a:xfrm>
              <a:off x="879825" y="1813550"/>
              <a:ext cx="0" cy="206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5" name="Shape 805"/>
            <p:cNvCxnSpPr>
              <a:stCxn id="766" idx="1"/>
              <a:endCxn id="763" idx="3"/>
            </p:cNvCxnSpPr>
            <p:nvPr/>
          </p:nvCxnSpPr>
          <p:spPr>
            <a:xfrm flipH="1">
              <a:off x="1375575" y="1919475"/>
              <a:ext cx="383100" cy="267900"/>
            </a:xfrm>
            <a:prstGeom prst="bentConnector3">
              <a:avLst>
                <a:gd fmla="val 628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6" name="Shape 806"/>
            <p:cNvCxnSpPr>
              <a:stCxn id="762" idx="3"/>
              <a:endCxn id="768" idx="1"/>
            </p:cNvCxnSpPr>
            <p:nvPr/>
          </p:nvCxnSpPr>
          <p:spPr>
            <a:xfrm>
              <a:off x="1375575" y="1646000"/>
              <a:ext cx="478800" cy="2492400"/>
            </a:xfrm>
            <a:prstGeom prst="bentConnector3">
              <a:avLst>
                <a:gd fmla="val 4842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7" name="Shape 807"/>
            <p:cNvCxnSpPr>
              <a:stCxn id="763" idx="2"/>
            </p:cNvCxnSpPr>
            <p:nvPr/>
          </p:nvCxnSpPr>
          <p:spPr>
            <a:xfrm flipH="1" rot="-5400000">
              <a:off x="148425" y="3086250"/>
              <a:ext cx="2083500" cy="620700"/>
            </a:xfrm>
            <a:prstGeom prst="bentConnector3">
              <a:avLst>
                <a:gd fmla="val 458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8" name="Shape 808"/>
            <p:cNvCxnSpPr/>
            <p:nvPr/>
          </p:nvCxnSpPr>
          <p:spPr>
            <a:xfrm>
              <a:off x="1510250" y="4431475"/>
              <a:ext cx="31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09" name="Shape 809"/>
            <p:cNvCxnSpPr>
              <a:stCxn id="778" idx="2"/>
              <a:endCxn id="781" idx="0"/>
            </p:cNvCxnSpPr>
            <p:nvPr/>
          </p:nvCxnSpPr>
          <p:spPr>
            <a:xfrm>
              <a:off x="6994700" y="1813550"/>
              <a:ext cx="0" cy="162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0" name="Shape 810"/>
            <p:cNvCxnSpPr>
              <a:stCxn id="781" idx="2"/>
              <a:endCxn id="779" idx="0"/>
            </p:cNvCxnSpPr>
            <p:nvPr/>
          </p:nvCxnSpPr>
          <p:spPr>
            <a:xfrm>
              <a:off x="6994700" y="2311350"/>
              <a:ext cx="0" cy="764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811" name="Shape 811"/>
            <p:cNvSpPr txBox="1"/>
            <p:nvPr/>
          </p:nvSpPr>
          <p:spPr>
            <a:xfrm>
              <a:off x="4704063" y="-34987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  <p:cxnSp>
          <p:nvCxnSpPr>
            <p:cNvPr id="812" name="Shape 812"/>
            <p:cNvCxnSpPr>
              <a:stCxn id="781" idx="1"/>
              <a:endCxn id="776" idx="2"/>
            </p:cNvCxnSpPr>
            <p:nvPr/>
          </p:nvCxnSpPr>
          <p:spPr>
            <a:xfrm flipH="1">
              <a:off x="3549650" y="2143800"/>
              <a:ext cx="2880300" cy="2085000"/>
            </a:xfrm>
            <a:prstGeom prst="bentConnector4">
              <a:avLst>
                <a:gd fmla="val 11284" name="adj1"/>
                <a:gd fmla="val 119242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3" name="Shape 813"/>
            <p:cNvCxnSpPr>
              <a:endCxn id="784" idx="1"/>
            </p:cNvCxnSpPr>
            <p:nvPr/>
          </p:nvCxnSpPr>
          <p:spPr>
            <a:xfrm flipH="1">
              <a:off x="471075" y="185125"/>
              <a:ext cx="3723600" cy="3248400"/>
            </a:xfrm>
            <a:prstGeom prst="bentConnector3">
              <a:avLst>
                <a:gd fmla="val 1063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4" name="Shape 814"/>
            <p:cNvCxnSpPr/>
            <p:nvPr/>
          </p:nvCxnSpPr>
          <p:spPr>
            <a:xfrm flipH="1" rot="-5400000">
              <a:off x="1315725" y="3518325"/>
              <a:ext cx="1098600" cy="909900"/>
            </a:xfrm>
            <a:prstGeom prst="bentConnector3">
              <a:avLst>
                <a:gd fmla="val 12041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5" name="Shape 815"/>
            <p:cNvCxnSpPr>
              <a:endCxn id="784" idx="3"/>
            </p:cNvCxnSpPr>
            <p:nvPr/>
          </p:nvCxnSpPr>
          <p:spPr>
            <a:xfrm flipH="1">
              <a:off x="1168575" y="3422725"/>
              <a:ext cx="244500" cy="10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6" name="Shape 816"/>
            <p:cNvCxnSpPr>
              <a:stCxn id="786" idx="3"/>
            </p:cNvCxnSpPr>
            <p:nvPr/>
          </p:nvCxnSpPr>
          <p:spPr>
            <a:xfrm flipH="1" rot="10800000">
              <a:off x="1165025" y="4096000"/>
              <a:ext cx="240000" cy="3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17" name="Shape 817"/>
            <p:cNvCxnSpPr>
              <a:stCxn id="787" idx="3"/>
            </p:cNvCxnSpPr>
            <p:nvPr/>
          </p:nvCxnSpPr>
          <p:spPr>
            <a:xfrm>
              <a:off x="1168575" y="4443500"/>
              <a:ext cx="2367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818" name="Shape 818"/>
          <p:cNvSpPr txBox="1"/>
          <p:nvPr>
            <p:ph type="title"/>
          </p:nvPr>
        </p:nvSpPr>
        <p:spPr>
          <a:xfrm>
            <a:off x="5590925" y="0"/>
            <a:ext cx="2654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Deployment Roadmap  </a:t>
            </a:r>
          </a:p>
        </p:txBody>
      </p:sp>
      <p:sp>
        <p:nvSpPr>
          <p:cNvPr id="819" name="Shape 8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820" name="Shape 820"/>
          <p:cNvCxnSpPr>
            <a:stCxn id="782" idx="3"/>
            <a:endCxn id="777" idx="2"/>
          </p:cNvCxnSpPr>
          <p:nvPr/>
        </p:nvCxnSpPr>
        <p:spPr>
          <a:xfrm>
            <a:off x="1375575" y="2728600"/>
            <a:ext cx="3726600" cy="555600"/>
          </a:xfrm>
          <a:prstGeom prst="bentConnector4">
            <a:avLst>
              <a:gd fmla="val 35518" name="adj1"/>
              <a:gd fmla="val 36541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21" name="Shape 821"/>
          <p:cNvGrpSpPr/>
          <p:nvPr/>
        </p:nvGrpSpPr>
        <p:grpSpPr>
          <a:xfrm>
            <a:off x="7055775" y="3977225"/>
            <a:ext cx="1500800" cy="1069500"/>
            <a:chOff x="7538150" y="3929550"/>
            <a:chExt cx="1500800" cy="1069500"/>
          </a:xfrm>
        </p:grpSpPr>
        <p:cxnSp>
          <p:nvCxnSpPr>
            <p:cNvPr id="822" name="Shape 822"/>
            <p:cNvCxnSpPr/>
            <p:nvPr/>
          </p:nvCxnSpPr>
          <p:spPr>
            <a:xfrm flipH="1" rot="10800000">
              <a:off x="7539650" y="4065150"/>
              <a:ext cx="379500" cy="54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823" name="Shape 823"/>
            <p:cNvSpPr/>
            <p:nvPr/>
          </p:nvSpPr>
          <p:spPr>
            <a:xfrm>
              <a:off x="7538150" y="4243250"/>
              <a:ext cx="379500" cy="1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sz="110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7539650" y="4539550"/>
              <a:ext cx="379500" cy="163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7539650" y="4835850"/>
              <a:ext cx="379500" cy="163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826" name="Shape 826"/>
            <p:cNvSpPr txBox="1"/>
            <p:nvPr/>
          </p:nvSpPr>
          <p:spPr>
            <a:xfrm>
              <a:off x="8064850" y="3929550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 Connectivity</a:t>
              </a:r>
            </a:p>
          </p:txBody>
        </p:sp>
        <p:sp>
          <p:nvSpPr>
            <p:cNvPr id="827" name="Shape 827"/>
            <p:cNvSpPr txBox="1"/>
            <p:nvPr/>
          </p:nvSpPr>
          <p:spPr>
            <a:xfrm>
              <a:off x="8102650" y="418311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Service</a:t>
              </a:r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8102650" y="4731775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Component</a:t>
              </a:r>
            </a:p>
          </p:txBody>
        </p:sp>
        <p:sp>
          <p:nvSpPr>
            <p:cNvPr id="829" name="Shape 829"/>
            <p:cNvSpPr txBox="1"/>
            <p:nvPr/>
          </p:nvSpPr>
          <p:spPr>
            <a:xfrm>
              <a:off x="8102650" y="443666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Node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Accessing to OpenStack Staging Env.</a:t>
            </a:r>
          </a:p>
        </p:txBody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/>
              <a:t>Click following link to a</a:t>
            </a:r>
            <a:r>
              <a:rPr lang="en"/>
              <a:t>ccess to OpenStack Staging Env. using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</a:t>
            </a:r>
            <a:r>
              <a:rPr lang="en"/>
              <a:t>Username and Password provided to you.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Shape 836"/>
          <p:cNvSpPr txBox="1"/>
          <p:nvPr/>
        </p:nvSpPr>
        <p:spPr>
          <a:xfrm>
            <a:off x="819100" y="2114825"/>
            <a:ext cx="433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http://10.1.40.2/horizon/auth/login/</a:t>
            </a:r>
          </a:p>
        </p:txBody>
      </p:sp>
      <p:sp>
        <p:nvSpPr>
          <p:cNvPr id="837" name="Shape 8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Log In Page</a:t>
            </a:r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00" y="1269975"/>
            <a:ext cx="2912025" cy="35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/>
        </p:nvSpPr>
        <p:spPr>
          <a:xfrm>
            <a:off x="6226475" y="1130200"/>
            <a:ext cx="1869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Type your Username and password Provided in your sheet and press Connect</a:t>
            </a:r>
          </a:p>
        </p:txBody>
      </p:sp>
      <p:cxnSp>
        <p:nvCxnSpPr>
          <p:cNvPr id="845" name="Shape 845"/>
          <p:cNvCxnSpPr/>
          <p:nvPr/>
        </p:nvCxnSpPr>
        <p:spPr>
          <a:xfrm flipH="1">
            <a:off x="5279075" y="2061750"/>
            <a:ext cx="947400" cy="117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6" name="Shape 8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311700" y="367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After login</a:t>
            </a:r>
          </a:p>
        </p:txBody>
      </p:sp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00" y="1020900"/>
            <a:ext cx="71146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/>
          <p:nvPr/>
        </p:nvSpPr>
        <p:spPr>
          <a:xfrm>
            <a:off x="2296050" y="980250"/>
            <a:ext cx="6198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7419375" y="967500"/>
            <a:ext cx="5937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 txBox="1"/>
          <p:nvPr/>
        </p:nvSpPr>
        <p:spPr>
          <a:xfrm>
            <a:off x="2296050" y="561200"/>
            <a:ext cx="11307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Tenant 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7327550" y="561200"/>
            <a:ext cx="11307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857" name="Shape 8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Few operations to perform after login..</a:t>
            </a:r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4" name="Shape 864"/>
          <p:cNvSpPr txBox="1"/>
          <p:nvPr/>
        </p:nvSpPr>
        <p:spPr>
          <a:xfrm>
            <a:off x="6238375" y="139575"/>
            <a:ext cx="2775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**For Mac Users**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6368100" y="669000"/>
            <a:ext cx="2775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For Window System → Pg. 74.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Set up the Environment : 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WiFi</a:t>
            </a:r>
            <a:br>
              <a:rPr lang="en"/>
            </a:br>
            <a:r>
              <a:rPr lang="en"/>
              <a:t>  SSID: </a:t>
            </a:r>
            <a:r>
              <a:rPr lang="en"/>
              <a:t>TB_CL_Bootcamp2017</a:t>
            </a:r>
            <a:br>
              <a:rPr lang="en"/>
            </a:br>
            <a:r>
              <a:rPr lang="en"/>
              <a:t>  PW: Bootcamp2017!!</a:t>
            </a:r>
            <a:br>
              <a:rPr lang="en"/>
            </a:b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Moodle Login: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http://bootcamp.ft.nttcloud.net/moodle/course/view.php?id=51</a:t>
            </a:r>
            <a:r>
              <a:rPr lang="en"/>
              <a:t> </a:t>
            </a:r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How to access :  &lt;You already have your moodle username and password&gt;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Access to OpenStack dashboard  :</a:t>
            </a:r>
            <a:br>
              <a:rPr lang="en"/>
            </a:br>
            <a:r>
              <a:rPr lang="en" u="sng">
                <a:solidFill>
                  <a:schemeClr val="accent5"/>
                </a:solidFill>
                <a:hlinkClick r:id="rId4"/>
              </a:rPr>
              <a:t>http://10.1.40.2/horizon/auth/login/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Creating Key Pair</a:t>
            </a:r>
          </a:p>
        </p:txBody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43675" y="11088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Key Pairs are how you login to your instance after it is launched.</a:t>
            </a:r>
          </a:p>
          <a:p>
            <a:pPr indent="-342900" lvl="0" marL="457200">
              <a:spcBef>
                <a:spcPts val="0"/>
              </a:spcBef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Create Key pair on your mac system using following command</a:t>
            </a:r>
          </a:p>
          <a:p>
            <a:pPr indent="0" lvl="0" marL="0" marR="76200" rtl="0">
              <a:lnSpc>
                <a:spcPct val="142857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             $ cd ~/.ssh</a:t>
            </a:r>
          </a:p>
          <a:p>
            <a:pPr indent="0" lvl="0" marL="0" marR="76200" rtl="0">
              <a:lnSpc>
                <a:spcPct val="142857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            $ ssh-keygen -t rsa -f &lt;key_pair_name&gt;</a:t>
            </a:r>
          </a:p>
          <a:p>
            <a:pPr indent="0" lvl="0" marL="533400" marR="76200" rtl="0">
              <a:lnSpc>
                <a:spcPct val="142857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$ cat &lt;key_pair_name&gt;.pub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 i="1" sz="1400">
              <a:solidFill>
                <a:schemeClr val="lt2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800" y="2689825"/>
            <a:ext cx="3391649" cy="2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>
            <a:off x="7056900" y="1309625"/>
            <a:ext cx="1869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Copy and paste contents of 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&lt;key_pair_name&gt;.key here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</a:p>
        </p:txBody>
      </p:sp>
      <p:cxnSp>
        <p:nvCxnSpPr>
          <p:cNvPr id="874" name="Shape 874"/>
          <p:cNvCxnSpPr/>
          <p:nvPr/>
        </p:nvCxnSpPr>
        <p:spPr>
          <a:xfrm flipH="1">
            <a:off x="6287425" y="2296200"/>
            <a:ext cx="947400" cy="117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75" name="Shape 8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76" name="Shape 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75" y="3110775"/>
            <a:ext cx="4532299" cy="18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/>
          <p:nvPr/>
        </p:nvSpPr>
        <p:spPr>
          <a:xfrm>
            <a:off x="1323150" y="3344050"/>
            <a:ext cx="3723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4323075" y="3554300"/>
            <a:ext cx="4293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446025" y="4268350"/>
            <a:ext cx="5160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0" name="Shape 880"/>
          <p:cNvCxnSpPr/>
          <p:nvPr/>
        </p:nvCxnSpPr>
        <p:spPr>
          <a:xfrm flipH="1" rot="10800000">
            <a:off x="4752375" y="4116794"/>
            <a:ext cx="6195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8061050" y="4616375"/>
            <a:ext cx="674400" cy="29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Manage Security rules</a:t>
            </a:r>
          </a:p>
        </p:txBody>
      </p:sp>
      <p:sp>
        <p:nvSpPr>
          <p:cNvPr id="887" name="Shape 88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88" name="Shape 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3" y="3218600"/>
            <a:ext cx="4340952" cy="18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/>
          <p:nvPr/>
        </p:nvSpPr>
        <p:spPr>
          <a:xfrm>
            <a:off x="1341950" y="4681000"/>
            <a:ext cx="2717700" cy="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4615625" y="1217625"/>
            <a:ext cx="4611900" cy="249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25" y="1217624"/>
            <a:ext cx="4399528" cy="14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/>
          <p:nvPr/>
        </p:nvSpPr>
        <p:spPr>
          <a:xfrm>
            <a:off x="1241650" y="1371425"/>
            <a:ext cx="4458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4418350" y="1825425"/>
            <a:ext cx="4458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4" name="Shape 894"/>
          <p:cNvCxnSpPr/>
          <p:nvPr/>
        </p:nvCxnSpPr>
        <p:spPr>
          <a:xfrm>
            <a:off x="2660199" y="2715476"/>
            <a:ext cx="8400" cy="53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5" name="Shape 895"/>
          <p:cNvSpPr txBox="1"/>
          <p:nvPr>
            <p:ph idx="1" type="body"/>
          </p:nvPr>
        </p:nvSpPr>
        <p:spPr>
          <a:xfrm>
            <a:off x="5585625" y="1217625"/>
            <a:ext cx="2997900" cy="200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To get access of Instance from your local machine, follow this steps.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Access &amp; Security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Security Groups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Manage Rules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Add SSH rule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 txBox="1"/>
          <p:nvPr/>
        </p:nvSpPr>
        <p:spPr>
          <a:xfrm>
            <a:off x="5029550" y="4550800"/>
            <a:ext cx="5217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This is already done, You do not need to do it again!!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Adding Floating IPs</a:t>
            </a:r>
          </a:p>
        </p:txBody>
      </p:sp>
      <p:sp>
        <p:nvSpPr>
          <p:cNvPr id="902" name="Shape 90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25" y="1217624"/>
            <a:ext cx="4399528" cy="149784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/>
          <p:nvPr/>
        </p:nvSpPr>
        <p:spPr>
          <a:xfrm>
            <a:off x="1967125" y="1371425"/>
            <a:ext cx="3723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5" name="Shape 9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50" y="3272200"/>
            <a:ext cx="4434601" cy="156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3676425" y="3635000"/>
            <a:ext cx="619500" cy="1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5585625" y="1152475"/>
            <a:ext cx="2997900" cy="237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To assign Floating IPs to your project</a:t>
            </a:r>
            <a:r>
              <a:rPr lang="en"/>
              <a:t>, follow this steps.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Access &amp; Security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Floating IPs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Click Allocate IP to Project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5029550" y="4550800"/>
            <a:ext cx="5217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This is already done, You do not need to do it again!!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4" name="Shape 914"/>
          <p:cNvSpPr txBox="1"/>
          <p:nvPr>
            <p:ph type="title"/>
          </p:nvPr>
        </p:nvSpPr>
        <p:spPr>
          <a:xfrm>
            <a:off x="311700" y="21211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Creating Instances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idx="1" type="body"/>
          </p:nvPr>
        </p:nvSpPr>
        <p:spPr>
          <a:xfrm>
            <a:off x="311700" y="10621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two instance for our Environment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viz. Controller node and Computer Node</a:t>
            </a:r>
          </a:p>
        </p:txBody>
      </p:sp>
      <p:sp>
        <p:nvSpPr>
          <p:cNvPr id="920" name="Shape 9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921" name="Shape 921"/>
          <p:cNvGrpSpPr/>
          <p:nvPr/>
        </p:nvGrpSpPr>
        <p:grpSpPr>
          <a:xfrm>
            <a:off x="901584" y="1722014"/>
            <a:ext cx="7630831" cy="2705395"/>
            <a:chOff x="690375" y="444394"/>
            <a:chExt cx="8331511" cy="3940278"/>
          </a:xfrm>
        </p:grpSpPr>
        <p:sp>
          <p:nvSpPr>
            <p:cNvPr id="922" name="Shape 922"/>
            <p:cNvSpPr/>
            <p:nvPr/>
          </p:nvSpPr>
          <p:spPr>
            <a:xfrm>
              <a:off x="690375" y="1352572"/>
              <a:ext cx="7045200" cy="3032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21925" y="1718700"/>
              <a:ext cx="2367300" cy="22998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999625" y="1718700"/>
              <a:ext cx="2465400" cy="22998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 txBox="1"/>
            <p:nvPr/>
          </p:nvSpPr>
          <p:spPr>
            <a:xfrm>
              <a:off x="1432936" y="131780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926" name="Shape 926"/>
            <p:cNvSpPr txBox="1"/>
            <p:nvPr/>
          </p:nvSpPr>
          <p:spPr>
            <a:xfrm>
              <a:off x="5537300" y="1317800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F3F3F3"/>
                  </a:solidFill>
                </a:rPr>
                <a:t>Compute node</a:t>
              </a:r>
            </a:p>
          </p:txBody>
        </p:sp>
        <p:sp>
          <p:nvSpPr>
            <p:cNvPr id="927" name="Shape 927"/>
            <p:cNvSpPr/>
            <p:nvPr/>
          </p:nvSpPr>
          <p:spPr>
            <a:xfrm>
              <a:off x="1204750" y="1916188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CPU?</a:t>
              </a:r>
            </a:p>
          </p:txBody>
        </p:sp>
        <p:sp>
          <p:nvSpPr>
            <p:cNvPr id="928" name="Shape 928"/>
            <p:cNvSpPr/>
            <p:nvPr/>
          </p:nvSpPr>
          <p:spPr>
            <a:xfrm>
              <a:off x="2230200" y="19348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RAM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204752" y="2793747"/>
              <a:ext cx="7521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#Storage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2176075" y="27937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2 NIC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5357175" y="19348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CPU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6395900" y="1934838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RAM</a:t>
              </a:r>
            </a:p>
          </p:txBody>
        </p:sp>
        <p:sp>
          <p:nvSpPr>
            <p:cNvPr id="933" name="Shape 933"/>
            <p:cNvSpPr/>
            <p:nvPr/>
          </p:nvSpPr>
          <p:spPr>
            <a:xfrm>
              <a:off x="5357200" y="2793747"/>
              <a:ext cx="8085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Storage</a:t>
              </a:r>
            </a:p>
          </p:txBody>
        </p:sp>
        <p:sp>
          <p:nvSpPr>
            <p:cNvPr id="934" name="Shape 934"/>
            <p:cNvSpPr/>
            <p:nvPr/>
          </p:nvSpPr>
          <p:spPr>
            <a:xfrm>
              <a:off x="6395900" y="27937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2 NIC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4802686" y="444394"/>
              <a:ext cx="42192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2"/>
                  </a:solidFill>
                </a:rPr>
                <a:t>Tenant : bc_cloud_tnt#</a:t>
              </a:r>
            </a:p>
          </p:txBody>
        </p:sp>
        <p:sp>
          <p:nvSpPr>
            <p:cNvPr id="936" name="Shape 936"/>
            <p:cNvSpPr/>
            <p:nvPr/>
          </p:nvSpPr>
          <p:spPr>
            <a:xfrm>
              <a:off x="1252200" y="3571025"/>
              <a:ext cx="1668300" cy="359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            Flavor ??</a:t>
              </a:r>
            </a:p>
          </p:txBody>
        </p:sp>
        <p:sp>
          <p:nvSpPr>
            <p:cNvPr id="937" name="Shape 937"/>
            <p:cNvSpPr/>
            <p:nvPr/>
          </p:nvSpPr>
          <p:spPr>
            <a:xfrm>
              <a:off x="5398175" y="3575825"/>
              <a:ext cx="1668300" cy="359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            Flavor ??</a:t>
              </a:r>
            </a:p>
          </p:txBody>
        </p:sp>
      </p:grpSp>
      <p:sp>
        <p:nvSpPr>
          <p:cNvPr id="938" name="Shape 9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Creating instance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61" y="1580325"/>
            <a:ext cx="3168512" cy="31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>
            <p:ph type="title"/>
          </p:nvPr>
        </p:nvSpPr>
        <p:spPr>
          <a:xfrm>
            <a:off x="311700" y="304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Creating instances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46" name="Shape 9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875" y="752012"/>
            <a:ext cx="3768374" cy="165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692" y="3117215"/>
            <a:ext cx="3733557" cy="1869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Shape 948"/>
          <p:cNvCxnSpPr>
            <a:endCxn id="946" idx="1"/>
          </p:cNvCxnSpPr>
          <p:nvPr/>
        </p:nvCxnSpPr>
        <p:spPr>
          <a:xfrm flipH="1" rot="10800000">
            <a:off x="3722275" y="1580319"/>
            <a:ext cx="999600" cy="35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9" name="Shape 949"/>
          <p:cNvCxnSpPr/>
          <p:nvPr/>
        </p:nvCxnSpPr>
        <p:spPr>
          <a:xfrm>
            <a:off x="6601874" y="2531876"/>
            <a:ext cx="8400" cy="53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0" name="Shape 950"/>
          <p:cNvSpPr txBox="1"/>
          <p:nvPr/>
        </p:nvSpPr>
        <p:spPr>
          <a:xfrm>
            <a:off x="3952200" y="1306700"/>
            <a:ext cx="328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6832450" y="2531875"/>
            <a:ext cx="328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952" name="Shape 952"/>
          <p:cNvSpPr/>
          <p:nvPr/>
        </p:nvSpPr>
        <p:spPr>
          <a:xfrm>
            <a:off x="8031125" y="4716500"/>
            <a:ext cx="6198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604375" y="1017725"/>
            <a:ext cx="3117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Click Launch instance and Choose specification for instance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5784425" y="401300"/>
            <a:ext cx="2246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Assign  key to instance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7217675" y="2766525"/>
            <a:ext cx="2246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Select Network for instance</a:t>
            </a:r>
          </a:p>
        </p:txBody>
      </p:sp>
      <p:sp>
        <p:nvSpPr>
          <p:cNvPr id="956" name="Shape 956"/>
          <p:cNvSpPr/>
          <p:nvPr/>
        </p:nvSpPr>
        <p:spPr>
          <a:xfrm>
            <a:off x="5216450" y="1055075"/>
            <a:ext cx="8238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5930475" y="3408325"/>
            <a:ext cx="6714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510050" y="1884325"/>
            <a:ext cx="5112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Assign Floating IP to </a:t>
            </a:r>
            <a:r>
              <a:rPr lang="en"/>
              <a:t>instance</a:t>
            </a:r>
          </a:p>
        </p:txBody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to assign floating IP to instance to access it externally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We have two network viz. Private and Provider Network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Assign Floating IP to Private Network</a:t>
            </a:r>
          </a:p>
        </p:txBody>
      </p:sp>
      <p:sp>
        <p:nvSpPr>
          <p:cNvPr id="965" name="Shape 9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966" name="Shape 966"/>
          <p:cNvGrpSpPr/>
          <p:nvPr/>
        </p:nvGrpSpPr>
        <p:grpSpPr>
          <a:xfrm>
            <a:off x="5258850" y="2641275"/>
            <a:ext cx="3573447" cy="1972125"/>
            <a:chOff x="5258850" y="2641275"/>
            <a:chExt cx="3573447" cy="1972125"/>
          </a:xfrm>
        </p:grpSpPr>
        <p:pic>
          <p:nvPicPr>
            <p:cNvPr id="967" name="Shape 9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8850" y="2641275"/>
              <a:ext cx="3573434" cy="197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Shape 968"/>
            <p:cNvSpPr/>
            <p:nvPr/>
          </p:nvSpPr>
          <p:spPr>
            <a:xfrm>
              <a:off x="8358597" y="4310781"/>
              <a:ext cx="473700" cy="246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5280128" y="3757074"/>
              <a:ext cx="1772400" cy="387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5280128" y="3311171"/>
              <a:ext cx="1772400" cy="387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1" name="Shape 9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50" y="2772725"/>
            <a:ext cx="4487948" cy="170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Shape 972"/>
          <p:cNvCxnSpPr/>
          <p:nvPr/>
        </p:nvCxnSpPr>
        <p:spPr>
          <a:xfrm flipH="1" rot="10800000">
            <a:off x="4635128" y="3668471"/>
            <a:ext cx="6063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3" name="Shape 973"/>
          <p:cNvSpPr/>
          <p:nvPr/>
        </p:nvSpPr>
        <p:spPr>
          <a:xfrm>
            <a:off x="3905227" y="3624850"/>
            <a:ext cx="729900" cy="19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311700" y="3041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Accessing Nodes through SSH</a:t>
            </a:r>
          </a:p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311700" y="9613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After launching an instance, you login using the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       private key through your system using following command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1400">
                <a:solidFill>
                  <a:schemeClr val="lt2"/>
                </a:solidFill>
              </a:rPr>
              <a:t>$ ssh -i  &lt;key_pair_name&gt;  &lt;username&gt;@&lt;Floating_IP&gt;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i="1" sz="1400">
              <a:solidFill>
                <a:schemeClr val="lt2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981" name="Shape 981"/>
          <p:cNvGrpSpPr/>
          <p:nvPr/>
        </p:nvGrpSpPr>
        <p:grpSpPr>
          <a:xfrm>
            <a:off x="719800" y="2598936"/>
            <a:ext cx="6569549" cy="2344924"/>
            <a:chOff x="719800" y="2598936"/>
            <a:chExt cx="6569549" cy="2344924"/>
          </a:xfrm>
        </p:grpSpPr>
        <p:pic>
          <p:nvPicPr>
            <p:cNvPr id="982" name="Shape 9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9800" y="2598936"/>
              <a:ext cx="6569549" cy="234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Shape 983"/>
            <p:cNvSpPr/>
            <p:nvPr/>
          </p:nvSpPr>
          <p:spPr>
            <a:xfrm>
              <a:off x="2229025" y="3953500"/>
              <a:ext cx="617400" cy="326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Shape 984"/>
          <p:cNvSpPr/>
          <p:nvPr/>
        </p:nvSpPr>
        <p:spPr>
          <a:xfrm>
            <a:off x="2912725" y="2830625"/>
            <a:ext cx="14334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Floating IP is here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85" name="Shape 985"/>
          <p:cNvCxnSpPr>
            <a:stCxn id="984" idx="2"/>
          </p:cNvCxnSpPr>
          <p:nvPr/>
        </p:nvCxnSpPr>
        <p:spPr>
          <a:xfrm flipH="1">
            <a:off x="2781625" y="3199025"/>
            <a:ext cx="847800" cy="75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After SSH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650" y="1104900"/>
            <a:ext cx="416106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/>
        </p:nvSpPr>
        <p:spPr>
          <a:xfrm>
            <a:off x="311700" y="3333225"/>
            <a:ext cx="3674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**</a:t>
            </a:r>
            <a:r>
              <a:rPr lang="en" sz="2400">
                <a:solidFill>
                  <a:srgbClr val="FF0000"/>
                </a:solidFill>
              </a:rPr>
              <a:t>Do this for both controller and Compute node Nodes**</a:t>
            </a:r>
          </a:p>
        </p:txBody>
      </p:sp>
      <p:sp>
        <p:nvSpPr>
          <p:cNvPr id="994" name="Shape 994"/>
          <p:cNvSpPr/>
          <p:nvPr/>
        </p:nvSpPr>
        <p:spPr>
          <a:xfrm>
            <a:off x="5483375" y="1104900"/>
            <a:ext cx="1940100" cy="16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5" name="Shape 995"/>
          <p:cNvCxnSpPr/>
          <p:nvPr/>
        </p:nvCxnSpPr>
        <p:spPr>
          <a:xfrm>
            <a:off x="5776475" y="777700"/>
            <a:ext cx="329100" cy="3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6" name="Shape 996"/>
          <p:cNvCxnSpPr/>
          <p:nvPr/>
        </p:nvCxnSpPr>
        <p:spPr>
          <a:xfrm flipH="1">
            <a:off x="7043000" y="790225"/>
            <a:ext cx="378900" cy="3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7" name="Shape 997"/>
          <p:cNvSpPr/>
          <p:nvPr/>
        </p:nvSpPr>
        <p:spPr>
          <a:xfrm>
            <a:off x="4051475" y="4749250"/>
            <a:ext cx="3276600" cy="16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5206150" y="405200"/>
            <a:ext cx="10377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Private Key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7076675" y="405200"/>
            <a:ext cx="10377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Floating IP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Few operations to perform after login..</a:t>
            </a:r>
          </a:p>
        </p:txBody>
      </p:sp>
      <p:sp>
        <p:nvSpPr>
          <p:cNvPr id="1005" name="Shape 100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6" name="Shape 1006"/>
          <p:cNvSpPr txBox="1"/>
          <p:nvPr/>
        </p:nvSpPr>
        <p:spPr>
          <a:xfrm>
            <a:off x="5707225" y="139575"/>
            <a:ext cx="33069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**For Windows Users**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538775" y="19559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Overview to Cloud</a:t>
            </a: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Creating Key Pair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- Type desired name for your keypair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Save a .pem file on convenient location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where you can access it easily.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24" y="2698349"/>
            <a:ext cx="4816601" cy="22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/>
          <p:nvPr/>
        </p:nvSpPr>
        <p:spPr>
          <a:xfrm>
            <a:off x="467325" y="3203750"/>
            <a:ext cx="2275800" cy="50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5" name="Shape 10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16" name="Shape 1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925" y="277150"/>
            <a:ext cx="4488277" cy="2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/>
          <p:nvPr/>
        </p:nvSpPr>
        <p:spPr>
          <a:xfrm>
            <a:off x="8050075" y="799150"/>
            <a:ext cx="5487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8" name="Shape 1018"/>
          <p:cNvCxnSpPr/>
          <p:nvPr/>
        </p:nvCxnSpPr>
        <p:spPr>
          <a:xfrm flipH="1">
            <a:off x="5282175" y="2404900"/>
            <a:ext cx="807000" cy="63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9" name="Shape 1019"/>
          <p:cNvSpPr/>
          <p:nvPr/>
        </p:nvSpPr>
        <p:spPr>
          <a:xfrm>
            <a:off x="4656650" y="1579200"/>
            <a:ext cx="5487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/>
          <p:nvPr/>
        </p:nvSpPr>
        <p:spPr>
          <a:xfrm>
            <a:off x="4238450" y="4511225"/>
            <a:ext cx="8070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/>
          <p:nvPr/>
        </p:nvSpPr>
        <p:spPr>
          <a:xfrm>
            <a:off x="5540475" y="507125"/>
            <a:ext cx="329400" cy="24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idx="1" type="body"/>
          </p:nvPr>
        </p:nvSpPr>
        <p:spPr>
          <a:xfrm>
            <a:off x="311700" y="10621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two instance for our Environment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viz. Controller node and Computer Node</a:t>
            </a:r>
          </a:p>
        </p:txBody>
      </p:sp>
      <p:sp>
        <p:nvSpPr>
          <p:cNvPr id="1027" name="Shape 10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28" name="Shape 1028"/>
          <p:cNvGrpSpPr/>
          <p:nvPr/>
        </p:nvGrpSpPr>
        <p:grpSpPr>
          <a:xfrm>
            <a:off x="901584" y="1722014"/>
            <a:ext cx="7630831" cy="2705395"/>
            <a:chOff x="690375" y="444394"/>
            <a:chExt cx="8331511" cy="3940278"/>
          </a:xfrm>
        </p:grpSpPr>
        <p:sp>
          <p:nvSpPr>
            <p:cNvPr id="1029" name="Shape 1029"/>
            <p:cNvSpPr/>
            <p:nvPr/>
          </p:nvSpPr>
          <p:spPr>
            <a:xfrm>
              <a:off x="690375" y="1352572"/>
              <a:ext cx="7045200" cy="30321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921925" y="1718700"/>
              <a:ext cx="2367300" cy="22998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999625" y="1718700"/>
              <a:ext cx="2465400" cy="22998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 txBox="1"/>
            <p:nvPr/>
          </p:nvSpPr>
          <p:spPr>
            <a:xfrm>
              <a:off x="1432936" y="131780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1033" name="Shape 1033"/>
            <p:cNvSpPr txBox="1"/>
            <p:nvPr/>
          </p:nvSpPr>
          <p:spPr>
            <a:xfrm>
              <a:off x="5537300" y="1317800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F3F3F3"/>
                  </a:solidFill>
                </a:rPr>
                <a:t>Compute node</a:t>
              </a: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1204750" y="1916188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CPU?</a:t>
              </a: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230200" y="19348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RAM</a:t>
              </a: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1204752" y="2793747"/>
              <a:ext cx="7521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#Storage</a:t>
              </a: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176075" y="27937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2 NIC</a:t>
              </a: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357175" y="19348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CPU</a:t>
              </a: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6395900" y="1934838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RAM</a:t>
              </a: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357200" y="2793747"/>
              <a:ext cx="8085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# Storage</a:t>
              </a: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6395900" y="2793750"/>
              <a:ext cx="690300" cy="642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2 NIC</a:t>
              </a:r>
            </a:p>
          </p:txBody>
        </p:sp>
        <p:sp>
          <p:nvSpPr>
            <p:cNvPr id="1042" name="Shape 1042"/>
            <p:cNvSpPr txBox="1"/>
            <p:nvPr/>
          </p:nvSpPr>
          <p:spPr>
            <a:xfrm>
              <a:off x="4802686" y="444394"/>
              <a:ext cx="4219200" cy="29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2"/>
                  </a:solidFill>
                </a:rPr>
                <a:t>Tenant : bc_cloud_tnt#</a:t>
              </a: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1252200" y="3571025"/>
              <a:ext cx="1668300" cy="359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            Flavor ??</a:t>
              </a: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5398175" y="3575825"/>
              <a:ext cx="1668300" cy="359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            Flavor ??</a:t>
              </a:r>
            </a:p>
          </p:txBody>
        </p:sp>
      </p:grpSp>
      <p:sp>
        <p:nvSpPr>
          <p:cNvPr id="1045" name="Shape 10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Creating instance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7401"/>
            <a:ext cx="3385601" cy="331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>
            <p:ph type="title"/>
          </p:nvPr>
        </p:nvSpPr>
        <p:spPr>
          <a:xfrm>
            <a:off x="311700" y="3040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Creating instances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3" name="Shape 10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875" y="752012"/>
            <a:ext cx="3768374" cy="165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692" y="3117215"/>
            <a:ext cx="3733557" cy="1869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5" name="Shape 1055"/>
          <p:cNvCxnSpPr>
            <a:endCxn id="1053" idx="1"/>
          </p:cNvCxnSpPr>
          <p:nvPr/>
        </p:nvCxnSpPr>
        <p:spPr>
          <a:xfrm flipH="1" rot="10800000">
            <a:off x="3722275" y="1580319"/>
            <a:ext cx="999600" cy="35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6" name="Shape 1056"/>
          <p:cNvCxnSpPr/>
          <p:nvPr/>
        </p:nvCxnSpPr>
        <p:spPr>
          <a:xfrm>
            <a:off x="6601874" y="2531876"/>
            <a:ext cx="8400" cy="53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7" name="Shape 1057"/>
          <p:cNvSpPr txBox="1"/>
          <p:nvPr/>
        </p:nvSpPr>
        <p:spPr>
          <a:xfrm>
            <a:off x="3952200" y="1306700"/>
            <a:ext cx="328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B7B7B7"/>
                </a:solidFill>
              </a:rPr>
              <a:t>1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6832450" y="2531875"/>
            <a:ext cx="328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B7B7B7"/>
                </a:solidFill>
              </a:rPr>
              <a:t>2</a:t>
            </a:r>
          </a:p>
        </p:txBody>
      </p:sp>
      <p:sp>
        <p:nvSpPr>
          <p:cNvPr id="1059" name="Shape 1059"/>
          <p:cNvSpPr/>
          <p:nvPr/>
        </p:nvSpPr>
        <p:spPr>
          <a:xfrm>
            <a:off x="8031125" y="4716500"/>
            <a:ext cx="6198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 txBox="1"/>
          <p:nvPr/>
        </p:nvSpPr>
        <p:spPr>
          <a:xfrm>
            <a:off x="604375" y="1017725"/>
            <a:ext cx="3117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Click Launch instance and Choose specification for instance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5784425" y="401300"/>
            <a:ext cx="2246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Assign  key to instance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7217675" y="2766525"/>
            <a:ext cx="22467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>
                <a:solidFill>
                  <a:srgbClr val="B7B7B7"/>
                </a:solidFill>
              </a:rPr>
              <a:t>Select Network for instance</a:t>
            </a:r>
          </a:p>
        </p:txBody>
      </p:sp>
      <p:sp>
        <p:nvSpPr>
          <p:cNvPr id="1063" name="Shape 1063"/>
          <p:cNvSpPr/>
          <p:nvPr/>
        </p:nvSpPr>
        <p:spPr>
          <a:xfrm>
            <a:off x="5216450" y="1055075"/>
            <a:ext cx="8238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5930475" y="3408325"/>
            <a:ext cx="6714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/>
          <p:nvPr/>
        </p:nvSpPr>
        <p:spPr>
          <a:xfrm>
            <a:off x="311700" y="1963650"/>
            <a:ext cx="5112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Assign Floating IP to instance</a:t>
            </a:r>
          </a:p>
        </p:txBody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-125900" y="12067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have to assign floating IP to instance to access it externally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We have two network viz. Private and Provider Network</a:t>
            </a:r>
          </a:p>
          <a:p>
            <a:pPr indent="-323850" lvl="0" marL="457200" rtl="0">
              <a:spcBef>
                <a:spcPts val="0"/>
              </a:spcBef>
              <a:buSzPts val="1500"/>
              <a:buChar char="-"/>
            </a:pPr>
            <a:r>
              <a:rPr lang="en" sz="1500"/>
              <a:t>Assign Floating IP to Private Network</a:t>
            </a:r>
          </a:p>
        </p:txBody>
      </p:sp>
      <p:sp>
        <p:nvSpPr>
          <p:cNvPr id="1072" name="Shape 10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73" name="Shape 1073"/>
          <p:cNvGrpSpPr/>
          <p:nvPr/>
        </p:nvGrpSpPr>
        <p:grpSpPr>
          <a:xfrm>
            <a:off x="5599246" y="2804872"/>
            <a:ext cx="3233612" cy="1728962"/>
            <a:chOff x="5258850" y="2641275"/>
            <a:chExt cx="3573447" cy="1972125"/>
          </a:xfrm>
        </p:grpSpPr>
        <p:pic>
          <p:nvPicPr>
            <p:cNvPr id="1074" name="Shape 10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8850" y="2641275"/>
              <a:ext cx="3573434" cy="197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Shape 1075"/>
            <p:cNvSpPr/>
            <p:nvPr/>
          </p:nvSpPr>
          <p:spPr>
            <a:xfrm>
              <a:off x="8358597" y="4310781"/>
              <a:ext cx="473700" cy="246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5280128" y="3757074"/>
              <a:ext cx="1772400" cy="387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5280128" y="3311171"/>
              <a:ext cx="1772400" cy="387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937" y="1017725"/>
            <a:ext cx="3422226" cy="13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Shape 1079"/>
          <p:cNvSpPr/>
          <p:nvPr/>
        </p:nvSpPr>
        <p:spPr>
          <a:xfrm>
            <a:off x="8394700" y="1624925"/>
            <a:ext cx="577200" cy="19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80" name="Shape 1080"/>
          <p:cNvGrpSpPr/>
          <p:nvPr/>
        </p:nvGrpSpPr>
        <p:grpSpPr>
          <a:xfrm>
            <a:off x="964774" y="2894264"/>
            <a:ext cx="3663181" cy="1639571"/>
            <a:chOff x="719800" y="2598936"/>
            <a:chExt cx="6569549" cy="2344924"/>
          </a:xfrm>
        </p:grpSpPr>
        <p:pic>
          <p:nvPicPr>
            <p:cNvPr id="1081" name="Shape 10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9800" y="2598936"/>
              <a:ext cx="6569549" cy="234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Shape 1082"/>
            <p:cNvSpPr/>
            <p:nvPr/>
          </p:nvSpPr>
          <p:spPr>
            <a:xfrm>
              <a:off x="2229025" y="3953500"/>
              <a:ext cx="617400" cy="326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83" name="Shape 1083"/>
          <p:cNvCxnSpPr/>
          <p:nvPr/>
        </p:nvCxnSpPr>
        <p:spPr>
          <a:xfrm>
            <a:off x="7214400" y="2360312"/>
            <a:ext cx="3300" cy="40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4" name="Shape 1084"/>
          <p:cNvCxnSpPr/>
          <p:nvPr/>
        </p:nvCxnSpPr>
        <p:spPr>
          <a:xfrm rot="10800000">
            <a:off x="4687275" y="3731200"/>
            <a:ext cx="7869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5" name="Shape 1085"/>
          <p:cNvSpPr/>
          <p:nvPr/>
        </p:nvSpPr>
        <p:spPr>
          <a:xfrm>
            <a:off x="2164775" y="2765600"/>
            <a:ext cx="14334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Floating IP is here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86" name="Shape 1086"/>
          <p:cNvCxnSpPr>
            <a:stCxn id="1085" idx="2"/>
          </p:cNvCxnSpPr>
          <p:nvPr/>
        </p:nvCxnSpPr>
        <p:spPr>
          <a:xfrm flipH="1">
            <a:off x="2151875" y="3134000"/>
            <a:ext cx="729600" cy="6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Putty</a:t>
            </a:r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following link to download and install Putty and PuttyGen in your windows system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Check your System type &lt;&lt; Control Panel -&gt; System and Security -&gt; System &gt;&gt;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Download Putty and PuttyGen Here</a:t>
            </a:r>
            <a:r>
              <a:rPr lang="en"/>
              <a:t>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3" name="Shape 1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350" y="2900500"/>
            <a:ext cx="5017650" cy="2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Shape 1094"/>
          <p:cNvSpPr/>
          <p:nvPr/>
        </p:nvSpPr>
        <p:spPr>
          <a:xfrm>
            <a:off x="1948475" y="3945875"/>
            <a:ext cx="4376700" cy="59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Converting a key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108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Convert your key to rsa using following step.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Start PuTTYgen (start menu-&gt;All Programs -&gt; PuTTYgen)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Click Load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Browse for the key you saved before(demo_key.pem)</a:t>
            </a:r>
          </a:p>
          <a:p>
            <a:pPr indent="-304800" lvl="0" marL="457200">
              <a:spcBef>
                <a:spcPts val="0"/>
              </a:spcBef>
              <a:buSzPts val="1200"/>
              <a:buAutoNum type="arabicPeriod"/>
            </a:pPr>
            <a:r>
              <a:rPr lang="en" sz="1200"/>
              <a:t>Click ok and save your private key</a:t>
            </a:r>
          </a:p>
        </p:txBody>
      </p:sp>
      <p:pic>
        <p:nvPicPr>
          <p:cNvPr id="1102" name="Shape 1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525" y="172025"/>
            <a:ext cx="2278825" cy="20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550" y="2775399"/>
            <a:ext cx="2094775" cy="12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7112025" y="1519800"/>
            <a:ext cx="6774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6423075" y="2315025"/>
            <a:ext cx="281400" cy="379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6" name="Shape 1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525" y="2692062"/>
            <a:ext cx="2609976" cy="234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4930775" y="3396825"/>
            <a:ext cx="407400" cy="333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7140725" y="3761600"/>
            <a:ext cx="505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/>
        </p:nvSpPr>
        <p:spPr>
          <a:xfrm>
            <a:off x="4098400" y="4396675"/>
            <a:ext cx="6774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Using Key with Putty</a:t>
            </a:r>
          </a:p>
        </p:txBody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Putty -&gt; SSH -&gt; Auth -&gt; Browse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your private key you just saved in last step.</a:t>
            </a:r>
          </a:p>
          <a:p>
            <a:pPr indent="-342900" lvl="0" marL="457200">
              <a:spcBef>
                <a:spcPts val="0"/>
              </a:spcBef>
              <a:buSzPts val="1800"/>
              <a:buAutoNum type="arabicPeriod"/>
            </a:pPr>
            <a:r>
              <a:rPr lang="en"/>
              <a:t>Session -&gt; Username@floating IP -&gt; Open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382" y="127475"/>
            <a:ext cx="2608218" cy="232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/>
          <p:nvPr/>
        </p:nvSpPr>
        <p:spPr>
          <a:xfrm>
            <a:off x="8260075" y="1517200"/>
            <a:ext cx="419100" cy="18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9" name="Shape 1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075" y="2713699"/>
            <a:ext cx="2608225" cy="23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Shape 1120"/>
          <p:cNvSpPr/>
          <p:nvPr/>
        </p:nvSpPr>
        <p:spPr>
          <a:xfrm>
            <a:off x="7143925" y="3179250"/>
            <a:ext cx="1179300" cy="24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1" name="Shape 1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700" y="2787761"/>
            <a:ext cx="3212974" cy="2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7430638" y="2491400"/>
            <a:ext cx="137700" cy="18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3" name="Shape 1123"/>
          <p:cNvSpPr/>
          <p:nvPr/>
        </p:nvSpPr>
        <p:spPr>
          <a:xfrm>
            <a:off x="5659775" y="3724000"/>
            <a:ext cx="447600" cy="24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 txBox="1"/>
          <p:nvPr/>
        </p:nvSpPr>
        <p:spPr>
          <a:xfrm>
            <a:off x="311700" y="3333225"/>
            <a:ext cx="1940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Do this for both controller and compute Nodes</a:t>
            </a:r>
          </a:p>
        </p:txBody>
      </p:sp>
      <p:sp>
        <p:nvSpPr>
          <p:cNvPr id="1125" name="Shape 11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26" name="Shape 1126"/>
          <p:cNvSpPr/>
          <p:nvPr/>
        </p:nvSpPr>
        <p:spPr>
          <a:xfrm>
            <a:off x="6358350" y="1646825"/>
            <a:ext cx="325800" cy="13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6445525" y="1970400"/>
            <a:ext cx="325800" cy="13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6280025" y="2954250"/>
            <a:ext cx="404100" cy="13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7736575" y="4788675"/>
            <a:ext cx="548700" cy="24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0" name="Shape 1130"/>
          <p:cNvCxnSpPr>
            <a:stCxn id="1131" idx="0"/>
          </p:cNvCxnSpPr>
          <p:nvPr/>
        </p:nvCxnSpPr>
        <p:spPr>
          <a:xfrm rot="10800000">
            <a:off x="7636725" y="3360425"/>
            <a:ext cx="428400" cy="43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2" name="Shape 1132"/>
          <p:cNvSpPr txBox="1"/>
          <p:nvPr/>
        </p:nvSpPr>
        <p:spPr>
          <a:xfrm>
            <a:off x="4308900" y="498800"/>
            <a:ext cx="10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31" name="Shape 1131"/>
          <p:cNvSpPr/>
          <p:nvPr/>
        </p:nvSpPr>
        <p:spPr>
          <a:xfrm>
            <a:off x="7113975" y="3795725"/>
            <a:ext cx="19023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This should be floating IP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Now we are ready to Build our OpenStack!!!!</a:t>
            </a:r>
          </a:p>
        </p:txBody>
      </p:sp>
      <p:sp>
        <p:nvSpPr>
          <p:cNvPr id="1138" name="Shape 11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Configure the network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Setup Time Zone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Enable OpenStack repository(Ocata)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SQL database(MariaDB)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Message queue(RabbitMQ)</a:t>
            </a:r>
          </a:p>
          <a:p>
            <a:pPr indent="-342900" lvl="0" marL="457200" rtl="0">
              <a:spcBef>
                <a:spcPts val="0"/>
              </a:spcBef>
              <a:buSzPts val="1800"/>
              <a:buAutoNum type="arabicPeriod"/>
            </a:pPr>
            <a:r>
              <a:rPr lang="en"/>
              <a:t>Memcached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275975" y="1089600"/>
            <a:ext cx="8520600" cy="389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Configure the network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Perform &lt; #Sudo apt-get update  &gt; on each node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Check your current interface using &lt; #ifconfig &gt; (</a:t>
            </a:r>
            <a:r>
              <a:rPr lang="en"/>
              <a:t>eth# or ens#)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Also make note of IP address of both the nodes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For </a:t>
            </a:r>
            <a:r>
              <a:rPr lang="en">
                <a:solidFill>
                  <a:srgbClr val="E06666"/>
                </a:solidFill>
              </a:rPr>
              <a:t>Controller Node</a:t>
            </a:r>
            <a:r>
              <a:rPr lang="en"/>
              <a:t>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configure the network for controller node</a:t>
            </a:r>
            <a:r>
              <a:rPr lang="en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After performing ↑ operations, run these cmd   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-  #Sudo ifup eth#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-  #ifconfing (Check if eth# or ens# is up or not)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53" name="Shape 1153"/>
          <p:cNvSpPr/>
          <p:nvPr/>
        </p:nvSpPr>
        <p:spPr>
          <a:xfrm>
            <a:off x="2953450" y="2797725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Do you know “Cloud” or “Cloud Computing”?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Configure the network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311700" y="1152475"/>
            <a:ext cx="8520600" cy="125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For </a:t>
            </a:r>
            <a:r>
              <a:rPr lang="en">
                <a:solidFill>
                  <a:srgbClr val="E06666"/>
                </a:solidFill>
              </a:rPr>
              <a:t>Compute Node</a:t>
            </a:r>
            <a:r>
              <a:rPr lang="en"/>
              <a:t>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configure the network for compute node</a:t>
            </a:r>
            <a:r>
              <a:rPr lang="en" u="sng"/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61" name="Shape 1161"/>
          <p:cNvSpPr/>
          <p:nvPr/>
        </p:nvSpPr>
        <p:spPr>
          <a:xfrm>
            <a:off x="2864125" y="120825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218175" y="775500"/>
            <a:ext cx="8520600" cy="4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</a:t>
            </a:r>
            <a:r>
              <a:rPr lang="en"/>
              <a:t>After performing ↑ operations, run these cmd   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-  #Sudo ifup eth1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-  #ifconfing (Check if eth1 or ens4 is up or not)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/>
              <a:t>2.    Set TimeZone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# date -&gt; Perform it on both the node. If there is time lag perform following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# cp /usr/share/zoneinfo/Asia/Tokyo /etc/localtime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# date (Confirmation)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lang="en">
                <a:solidFill>
                  <a:srgbClr val="FF0000"/>
                </a:solidFill>
              </a:rPr>
              <a:t>**By Default, the controller node synchronises the time via a pool of public server**</a:t>
            </a:r>
          </a:p>
        </p:txBody>
      </p:sp>
      <p:sp>
        <p:nvSpPr>
          <p:cNvPr id="1168" name="Shape 11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69" name="Shape 1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Prerequisites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2.      </a:t>
            </a:r>
            <a:r>
              <a:rPr lang="en"/>
              <a:t>Enable OpenStack repository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The setup of Openstack packages need to to be done on all Nodes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For </a:t>
            </a:r>
            <a:r>
              <a:rPr lang="en">
                <a:solidFill>
                  <a:srgbClr val="E06666"/>
                </a:solidFill>
              </a:rPr>
              <a:t>Controller node</a:t>
            </a:r>
            <a:r>
              <a:rPr lang="en"/>
              <a:t> </a:t>
            </a:r>
          </a:p>
          <a:p>
            <a:pPr indent="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to enable OpenStack repository for controller node</a:t>
            </a:r>
            <a:r>
              <a:rPr lang="en">
                <a:solidFill>
                  <a:srgbClr val="AAAAAA"/>
                </a:solidFill>
              </a:rPr>
              <a:t> 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SzPts val="1800"/>
              <a:buChar char="●"/>
            </a:pPr>
            <a:r>
              <a:rPr lang="en"/>
              <a:t>For</a:t>
            </a:r>
            <a:r>
              <a:rPr lang="en">
                <a:solidFill>
                  <a:srgbClr val="E06666"/>
                </a:solidFill>
              </a:rPr>
              <a:t> Compute Node</a:t>
            </a:r>
          </a:p>
          <a:p>
            <a:pPr indent="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Click here to to enable OpenStack repository for compute node</a:t>
            </a:r>
            <a:r>
              <a:rPr lang="en">
                <a:solidFill>
                  <a:srgbClr val="AAAAAA"/>
                </a:solidFill>
              </a:rPr>
              <a:t> </a:t>
            </a:r>
          </a:p>
          <a:p>
            <a:pPr indent="0" lvl="0" marL="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AAAAAA"/>
              </a:solidFill>
              <a:highlight>
                <a:srgbClr val="33333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33333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21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33333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7" name="Shape 1177"/>
          <p:cNvSpPr/>
          <p:nvPr/>
        </p:nvSpPr>
        <p:spPr>
          <a:xfrm>
            <a:off x="2882000" y="222625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882000" y="3262675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3.     </a:t>
            </a:r>
            <a:r>
              <a:rPr lang="en"/>
              <a:t>SQL database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Openstack services use SQL database to store the information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runs on the </a:t>
            </a:r>
            <a:r>
              <a:rPr lang="en">
                <a:solidFill>
                  <a:srgbClr val="E06666"/>
                </a:solidFill>
              </a:rPr>
              <a:t>controller node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SzPts val="1800"/>
              <a:buChar char="-"/>
            </a:pPr>
            <a:r>
              <a:rPr lang="en"/>
              <a:t>Install and configure SQL component from here</a:t>
            </a:r>
          </a:p>
          <a:p>
            <a:pPr indent="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the SQL database in Controller node</a:t>
            </a:r>
            <a:r>
              <a:rPr lang="en">
                <a:solidFill>
                  <a:srgbClr val="AAAAAA"/>
                </a:solidFill>
              </a:rPr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5" name="Shape 118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6" name="Shape 1186"/>
          <p:cNvSpPr/>
          <p:nvPr/>
        </p:nvSpPr>
        <p:spPr>
          <a:xfrm>
            <a:off x="3855200" y="21109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4.    </a:t>
            </a:r>
            <a:r>
              <a:rPr lang="en"/>
              <a:t>Message queue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Openstack uses message queue for guaranteed delivery and ordering of messages in large distributed systems among the services. 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Message queue runs on the </a:t>
            </a:r>
            <a:r>
              <a:rPr lang="en">
                <a:solidFill>
                  <a:srgbClr val="E06666"/>
                </a:solidFill>
              </a:rPr>
              <a:t>Controller node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Openstack uses RabbitMQ messaging service as default queuing system. </a:t>
            </a:r>
          </a:p>
          <a:p>
            <a:pPr indent="-342900" lvl="0" marL="45720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SzPts val="1800"/>
              <a:buChar char="-"/>
            </a:pPr>
            <a:r>
              <a:rPr lang="en"/>
              <a:t>Install and configure RabbitMQ service from here.</a:t>
            </a:r>
          </a:p>
          <a:p>
            <a:pPr indent="0" lvl="0" marL="0" marR="2921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RabbitMQ on controller node</a:t>
            </a:r>
            <a:r>
              <a:rPr lang="en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4" name="Shape 1194"/>
          <p:cNvSpPr/>
          <p:nvPr/>
        </p:nvSpPr>
        <p:spPr>
          <a:xfrm>
            <a:off x="5195050" y="24616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Prerequisites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5</a:t>
            </a:r>
            <a:r>
              <a:rPr lang="en"/>
              <a:t>.    Memcached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service uses Memcached to cache the tokens.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runs on the </a:t>
            </a:r>
            <a:r>
              <a:rPr lang="en">
                <a:solidFill>
                  <a:srgbClr val="E06666"/>
                </a:solidFill>
              </a:rPr>
              <a:t>Controller node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-"/>
            </a:pPr>
            <a:r>
              <a:rPr lang="en"/>
              <a:t>Install and configure component from here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 to install and configure Memcached on controller node</a:t>
            </a:r>
            <a:r>
              <a:rPr lang="en"/>
              <a:t> </a:t>
            </a:r>
          </a:p>
        </p:txBody>
      </p:sp>
      <p:sp>
        <p:nvSpPr>
          <p:cNvPr id="1201" name="Shape 120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2" name="Shape 1202"/>
          <p:cNvSpPr/>
          <p:nvPr/>
        </p:nvSpPr>
        <p:spPr>
          <a:xfrm>
            <a:off x="3873200" y="2003000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8" name="Shape 120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Start installing components now..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Shape 1213"/>
          <p:cNvGrpSpPr/>
          <p:nvPr/>
        </p:nvGrpSpPr>
        <p:grpSpPr>
          <a:xfrm>
            <a:off x="145650" y="-34987"/>
            <a:ext cx="8855500" cy="5042063"/>
            <a:chOff x="145650" y="-34987"/>
            <a:chExt cx="8855500" cy="5042063"/>
          </a:xfrm>
        </p:grpSpPr>
        <p:sp>
          <p:nvSpPr>
            <p:cNvPr id="1214" name="Shape 1214"/>
            <p:cNvSpPr/>
            <p:nvPr/>
          </p:nvSpPr>
          <p:spPr>
            <a:xfrm>
              <a:off x="145650" y="1073175"/>
              <a:ext cx="5528700" cy="3933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 txBox="1"/>
            <p:nvPr/>
          </p:nvSpPr>
          <p:spPr>
            <a:xfrm>
              <a:off x="918200" y="659488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Controller node</a:t>
              </a: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6207550" y="1156975"/>
              <a:ext cx="2793600" cy="25419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 txBox="1"/>
            <p:nvPr/>
          </p:nvSpPr>
          <p:spPr>
            <a:xfrm>
              <a:off x="6923925" y="688875"/>
              <a:ext cx="16998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F3F3F3"/>
                  </a:solidFill>
                </a:rPr>
                <a:t>Compute node</a:t>
              </a:r>
            </a:p>
          </p:txBody>
        </p:sp>
        <p:pic>
          <p:nvPicPr>
            <p:cNvPr id="1218" name="Shape 12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5449" y="61899"/>
              <a:ext cx="457175" cy="4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" name="Shape 1219"/>
            <p:cNvSpPr/>
            <p:nvPr/>
          </p:nvSpPr>
          <p:spPr>
            <a:xfrm>
              <a:off x="2852675" y="688875"/>
              <a:ext cx="1360500" cy="2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 HTTP Service</a:t>
              </a: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075" y="14784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Horizon</a:t>
              </a: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384075" y="2019750"/>
              <a:ext cx="991500" cy="335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Keystone</a:t>
              </a: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655175" y="1478450"/>
              <a:ext cx="904500" cy="1211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 txBox="1"/>
            <p:nvPr/>
          </p:nvSpPr>
          <p:spPr>
            <a:xfrm>
              <a:off x="1611675" y="1426125"/>
              <a:ext cx="9915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Glance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58675" y="1751925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API</a:t>
              </a: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58675" y="2257500"/>
              <a:ext cx="697500" cy="3351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Glance Registry</a:t>
              </a:r>
            </a:p>
          </p:txBody>
        </p:sp>
        <p:pic>
          <p:nvPicPr>
            <p:cNvPr id="1226" name="Shape 12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400" y="3757438"/>
              <a:ext cx="618188" cy="762025"/>
            </a:xfrm>
            <a:prstGeom prst="rect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1227" name="Shape 1227"/>
            <p:cNvSpPr/>
            <p:nvPr/>
          </p:nvSpPr>
          <p:spPr>
            <a:xfrm>
              <a:off x="2951425" y="1478450"/>
              <a:ext cx="1179600" cy="30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 txBox="1"/>
            <p:nvPr/>
          </p:nvSpPr>
          <p:spPr>
            <a:xfrm>
              <a:off x="3027875" y="1462850"/>
              <a:ext cx="814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Nova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3145175" y="18291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nova-api</a:t>
              </a: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3145175" y="22575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Nova-certi</a:t>
              </a: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3149425" y="26858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-scheduler</a:t>
              </a: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3149425" y="31142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-conductor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3161975" y="354255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-consoleauth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161975" y="3970900"/>
              <a:ext cx="775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nova -proxy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606325" y="29491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Rabbit-MQ</a:t>
              </a: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6404900" y="1478450"/>
              <a:ext cx="11796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 nova-compute</a:t>
              </a:r>
            </a:p>
          </p:txBody>
        </p:sp>
        <p:pic>
          <p:nvPicPr>
            <p:cNvPr id="1237" name="Shape 12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950" y="3075650"/>
              <a:ext cx="697500" cy="33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8" name="Shape 1238"/>
            <p:cNvSpPr txBox="1"/>
            <p:nvPr/>
          </p:nvSpPr>
          <p:spPr>
            <a:xfrm>
              <a:off x="6427550" y="3410950"/>
              <a:ext cx="1360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Native Hypervisor</a:t>
              </a: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6429950" y="1976250"/>
              <a:ext cx="1129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Libvirtd-driver</a:t>
              </a: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84075" y="2561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384075" y="3102350"/>
              <a:ext cx="991500" cy="1598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100"/>
                <a:t> </a:t>
              </a: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1075" y="3304525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cinder-api</a:t>
              </a: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67525" y="364365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backup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67525" y="39709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 scheduler</a:t>
              </a: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71075" y="4314500"/>
              <a:ext cx="697500" cy="2580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Cinder-</a:t>
              </a: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rPr lang="en" sz="800"/>
                <a:t>volumn</a:t>
              </a:r>
            </a:p>
          </p:txBody>
        </p:sp>
        <p:sp>
          <p:nvSpPr>
            <p:cNvPr id="1246" name="Shape 1246"/>
            <p:cNvSpPr txBox="1"/>
            <p:nvPr/>
          </p:nvSpPr>
          <p:spPr>
            <a:xfrm>
              <a:off x="471075" y="3030138"/>
              <a:ext cx="10467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7833075" y="14940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Neutron</a:t>
              </a: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7833075" y="1976250"/>
              <a:ext cx="991500" cy="33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b="1" lang="en" sz="1100"/>
                <a:t>Cinder</a:t>
              </a:r>
            </a:p>
          </p:txBody>
        </p:sp>
        <p:cxnSp>
          <p:nvCxnSpPr>
            <p:cNvPr id="1249" name="Shape 1249"/>
            <p:cNvCxnSpPr>
              <a:stCxn id="1235" idx="3"/>
              <a:endCxn id="1236" idx="1"/>
            </p:cNvCxnSpPr>
            <p:nvPr/>
          </p:nvCxnSpPr>
          <p:spPr>
            <a:xfrm flipH="1" rot="10800000">
              <a:off x="5597825" y="1646100"/>
              <a:ext cx="807000" cy="1470600"/>
            </a:xfrm>
            <a:prstGeom prst="bentConnector3">
              <a:avLst>
                <a:gd fmla="val 5000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0" name="Shape 1250"/>
            <p:cNvCxnSpPr/>
            <p:nvPr/>
          </p:nvCxnSpPr>
          <p:spPr>
            <a:xfrm>
              <a:off x="4097825" y="3115950"/>
              <a:ext cx="508500" cy="15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1" name="Shape 1251"/>
            <p:cNvCxnSpPr/>
            <p:nvPr/>
          </p:nvCxnSpPr>
          <p:spPr>
            <a:xfrm flipH="1" rot="10800000">
              <a:off x="3941775" y="1784812"/>
              <a:ext cx="2509200" cy="312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2" name="Shape 1252"/>
            <p:cNvCxnSpPr>
              <a:stCxn id="1229" idx="3"/>
              <a:endCxn id="1218" idx="3"/>
            </p:cNvCxnSpPr>
            <p:nvPr/>
          </p:nvCxnSpPr>
          <p:spPr>
            <a:xfrm flipH="1" rot="10800000">
              <a:off x="3920675" y="290450"/>
              <a:ext cx="741900" cy="1667700"/>
            </a:xfrm>
            <a:prstGeom prst="bentConnector3">
              <a:avLst>
                <a:gd fmla="val 13210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3" name="Shape 1253"/>
            <p:cNvCxnSpPr>
              <a:stCxn id="1234" idx="3"/>
              <a:endCxn id="1218" idx="2"/>
            </p:cNvCxnSpPr>
            <p:nvPr/>
          </p:nvCxnSpPr>
          <p:spPr>
            <a:xfrm flipH="1" rot="10800000">
              <a:off x="3937475" y="519100"/>
              <a:ext cx="496500" cy="35808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4" name="Shape 1254"/>
            <p:cNvCxnSpPr>
              <a:stCxn id="1231" idx="1"/>
              <a:endCxn id="1226" idx="0"/>
            </p:cNvCxnSpPr>
            <p:nvPr/>
          </p:nvCxnSpPr>
          <p:spPr>
            <a:xfrm flipH="1">
              <a:off x="2163625" y="2814850"/>
              <a:ext cx="985800" cy="9426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5" name="Shape 1255"/>
            <p:cNvCxnSpPr/>
            <p:nvPr/>
          </p:nvCxnSpPr>
          <p:spPr>
            <a:xfrm flipH="1">
              <a:off x="2319975" y="3249550"/>
              <a:ext cx="816900" cy="507900"/>
            </a:xfrm>
            <a:prstGeom prst="bentConnector3">
              <a:avLst>
                <a:gd fmla="val 923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56" name="Shape 1256"/>
            <p:cNvSpPr txBox="1"/>
            <p:nvPr/>
          </p:nvSpPr>
          <p:spPr>
            <a:xfrm>
              <a:off x="1854400" y="4700750"/>
              <a:ext cx="8148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/>
                <a:t>Storage</a:t>
              </a:r>
            </a:p>
          </p:txBody>
        </p:sp>
        <p:cxnSp>
          <p:nvCxnSpPr>
            <p:cNvPr id="1257" name="Shape 1257"/>
            <p:cNvCxnSpPr>
              <a:stCxn id="1224" idx="2"/>
              <a:endCxn id="1225" idx="0"/>
            </p:cNvCxnSpPr>
            <p:nvPr/>
          </p:nvCxnSpPr>
          <p:spPr>
            <a:xfrm flipH="1" rot="-5400000">
              <a:off x="2022525" y="2171925"/>
              <a:ext cx="170400" cy="600"/>
            </a:xfrm>
            <a:prstGeom prst="bentConnector3">
              <a:avLst>
                <a:gd fmla="val 5002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8" name="Shape 1258"/>
            <p:cNvCxnSpPr>
              <a:stCxn id="1223" idx="0"/>
            </p:cNvCxnSpPr>
            <p:nvPr/>
          </p:nvCxnSpPr>
          <p:spPr>
            <a:xfrm rot="-5400000">
              <a:off x="4167675" y="-716325"/>
              <a:ext cx="82200" cy="42027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9" name="Shape 1259"/>
            <p:cNvCxnSpPr/>
            <p:nvPr/>
          </p:nvCxnSpPr>
          <p:spPr>
            <a:xfrm>
              <a:off x="1928900" y="2689550"/>
              <a:ext cx="15000" cy="1061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0" name="Shape 1260"/>
            <p:cNvCxnSpPr>
              <a:endCxn id="1219" idx="0"/>
            </p:cNvCxnSpPr>
            <p:nvPr/>
          </p:nvCxnSpPr>
          <p:spPr>
            <a:xfrm flipH="1">
              <a:off x="3532925" y="297375"/>
              <a:ext cx="653700" cy="391500"/>
            </a:xfrm>
            <a:prstGeom prst="bent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1" name="Shape 1261"/>
            <p:cNvCxnSpPr>
              <a:stCxn id="1219" idx="2"/>
              <a:endCxn id="1220" idx="0"/>
            </p:cNvCxnSpPr>
            <p:nvPr/>
          </p:nvCxnSpPr>
          <p:spPr>
            <a:xfrm rot="5400000">
              <a:off x="1916225" y="-138225"/>
              <a:ext cx="580200" cy="2653200"/>
            </a:xfrm>
            <a:prstGeom prst="bentConnector3">
              <a:avLst>
                <a:gd fmla="val 49998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2" name="Shape 1262"/>
            <p:cNvCxnSpPr>
              <a:stCxn id="1220" idx="2"/>
              <a:endCxn id="1221" idx="0"/>
            </p:cNvCxnSpPr>
            <p:nvPr/>
          </p:nvCxnSpPr>
          <p:spPr>
            <a:xfrm>
              <a:off x="879825" y="1813550"/>
              <a:ext cx="0" cy="206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3" name="Shape 1263"/>
            <p:cNvCxnSpPr>
              <a:stCxn id="1224" idx="1"/>
              <a:endCxn id="1221" idx="3"/>
            </p:cNvCxnSpPr>
            <p:nvPr/>
          </p:nvCxnSpPr>
          <p:spPr>
            <a:xfrm flipH="1">
              <a:off x="1375575" y="1919475"/>
              <a:ext cx="383100" cy="267900"/>
            </a:xfrm>
            <a:prstGeom prst="bentConnector3">
              <a:avLst>
                <a:gd fmla="val 628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4" name="Shape 1264"/>
            <p:cNvCxnSpPr>
              <a:stCxn id="1220" idx="3"/>
              <a:endCxn id="1226" idx="1"/>
            </p:cNvCxnSpPr>
            <p:nvPr/>
          </p:nvCxnSpPr>
          <p:spPr>
            <a:xfrm>
              <a:off x="1375575" y="1646000"/>
              <a:ext cx="478800" cy="2492400"/>
            </a:xfrm>
            <a:prstGeom prst="bentConnector3">
              <a:avLst>
                <a:gd fmla="val 48423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5" name="Shape 1265"/>
            <p:cNvCxnSpPr>
              <a:stCxn id="1221" idx="2"/>
            </p:cNvCxnSpPr>
            <p:nvPr/>
          </p:nvCxnSpPr>
          <p:spPr>
            <a:xfrm flipH="1" rot="-5400000">
              <a:off x="148425" y="3086250"/>
              <a:ext cx="2083500" cy="620700"/>
            </a:xfrm>
            <a:prstGeom prst="bentConnector3">
              <a:avLst>
                <a:gd fmla="val 458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6" name="Shape 1266"/>
            <p:cNvCxnSpPr/>
            <p:nvPr/>
          </p:nvCxnSpPr>
          <p:spPr>
            <a:xfrm>
              <a:off x="1510250" y="4431475"/>
              <a:ext cx="31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7" name="Shape 1267"/>
            <p:cNvCxnSpPr>
              <a:stCxn id="1236" idx="2"/>
              <a:endCxn id="1239" idx="0"/>
            </p:cNvCxnSpPr>
            <p:nvPr/>
          </p:nvCxnSpPr>
          <p:spPr>
            <a:xfrm>
              <a:off x="6994700" y="1813550"/>
              <a:ext cx="0" cy="162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68" name="Shape 1268"/>
            <p:cNvCxnSpPr>
              <a:stCxn id="1239" idx="2"/>
              <a:endCxn id="1237" idx="0"/>
            </p:cNvCxnSpPr>
            <p:nvPr/>
          </p:nvCxnSpPr>
          <p:spPr>
            <a:xfrm>
              <a:off x="6994700" y="2311350"/>
              <a:ext cx="0" cy="7644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69" name="Shape 1269"/>
            <p:cNvSpPr txBox="1"/>
            <p:nvPr/>
          </p:nvSpPr>
          <p:spPr>
            <a:xfrm>
              <a:off x="4704063" y="-34987"/>
              <a:ext cx="2036400" cy="1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3F3F3"/>
                  </a:solidFill>
                </a:rPr>
                <a:t>User</a:t>
              </a:r>
            </a:p>
          </p:txBody>
        </p:sp>
        <p:cxnSp>
          <p:nvCxnSpPr>
            <p:cNvPr id="1270" name="Shape 1270"/>
            <p:cNvCxnSpPr>
              <a:stCxn id="1239" idx="1"/>
              <a:endCxn id="1234" idx="2"/>
            </p:cNvCxnSpPr>
            <p:nvPr/>
          </p:nvCxnSpPr>
          <p:spPr>
            <a:xfrm flipH="1">
              <a:off x="3549650" y="2143800"/>
              <a:ext cx="2880300" cy="2085000"/>
            </a:xfrm>
            <a:prstGeom prst="bentConnector4">
              <a:avLst>
                <a:gd fmla="val 11284" name="adj1"/>
                <a:gd fmla="val 119242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71" name="Shape 1271"/>
            <p:cNvCxnSpPr>
              <a:endCxn id="1242" idx="1"/>
            </p:cNvCxnSpPr>
            <p:nvPr/>
          </p:nvCxnSpPr>
          <p:spPr>
            <a:xfrm flipH="1">
              <a:off x="471075" y="185125"/>
              <a:ext cx="3723600" cy="3248400"/>
            </a:xfrm>
            <a:prstGeom prst="bentConnector3">
              <a:avLst>
                <a:gd fmla="val 106395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72" name="Shape 1272"/>
            <p:cNvCxnSpPr/>
            <p:nvPr/>
          </p:nvCxnSpPr>
          <p:spPr>
            <a:xfrm flipH="1" rot="-5400000">
              <a:off x="1315725" y="3518325"/>
              <a:ext cx="1098600" cy="909900"/>
            </a:xfrm>
            <a:prstGeom prst="bentConnector3">
              <a:avLst>
                <a:gd fmla="val 120412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73" name="Shape 1273"/>
            <p:cNvCxnSpPr>
              <a:endCxn id="1242" idx="3"/>
            </p:cNvCxnSpPr>
            <p:nvPr/>
          </p:nvCxnSpPr>
          <p:spPr>
            <a:xfrm flipH="1">
              <a:off x="1168575" y="3422725"/>
              <a:ext cx="244500" cy="10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74" name="Shape 1274"/>
            <p:cNvCxnSpPr>
              <a:stCxn id="1244" idx="3"/>
            </p:cNvCxnSpPr>
            <p:nvPr/>
          </p:nvCxnSpPr>
          <p:spPr>
            <a:xfrm flipH="1" rot="10800000">
              <a:off x="1165025" y="4096000"/>
              <a:ext cx="240000" cy="3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75" name="Shape 1275"/>
            <p:cNvCxnSpPr>
              <a:stCxn id="1245" idx="3"/>
            </p:cNvCxnSpPr>
            <p:nvPr/>
          </p:nvCxnSpPr>
          <p:spPr>
            <a:xfrm>
              <a:off x="1168575" y="4443500"/>
              <a:ext cx="2367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276" name="Shape 1276"/>
          <p:cNvSpPr txBox="1"/>
          <p:nvPr>
            <p:ph type="title"/>
          </p:nvPr>
        </p:nvSpPr>
        <p:spPr>
          <a:xfrm>
            <a:off x="5590925" y="0"/>
            <a:ext cx="26547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Deployment Roadmap  </a:t>
            </a:r>
          </a:p>
        </p:txBody>
      </p:sp>
      <p:sp>
        <p:nvSpPr>
          <p:cNvPr id="1277" name="Shape 12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278" name="Shape 1278"/>
          <p:cNvCxnSpPr>
            <a:stCxn id="1240" idx="3"/>
            <a:endCxn id="1235" idx="2"/>
          </p:cNvCxnSpPr>
          <p:nvPr/>
        </p:nvCxnSpPr>
        <p:spPr>
          <a:xfrm>
            <a:off x="1375575" y="2728600"/>
            <a:ext cx="3726600" cy="555600"/>
          </a:xfrm>
          <a:prstGeom prst="bentConnector4">
            <a:avLst>
              <a:gd fmla="val 35518" name="adj1"/>
              <a:gd fmla="val 365416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279" name="Shape 1279"/>
          <p:cNvGrpSpPr/>
          <p:nvPr/>
        </p:nvGrpSpPr>
        <p:grpSpPr>
          <a:xfrm>
            <a:off x="7055775" y="3977225"/>
            <a:ext cx="1500800" cy="1069500"/>
            <a:chOff x="7538150" y="3929550"/>
            <a:chExt cx="1500800" cy="1069500"/>
          </a:xfrm>
        </p:grpSpPr>
        <p:cxnSp>
          <p:nvCxnSpPr>
            <p:cNvPr id="1280" name="Shape 1280"/>
            <p:cNvCxnSpPr/>
            <p:nvPr/>
          </p:nvCxnSpPr>
          <p:spPr>
            <a:xfrm flipH="1" rot="10800000">
              <a:off x="7539650" y="4065150"/>
              <a:ext cx="379500" cy="54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81" name="Shape 1281"/>
            <p:cNvSpPr/>
            <p:nvPr/>
          </p:nvSpPr>
          <p:spPr>
            <a:xfrm>
              <a:off x="7538150" y="4243250"/>
              <a:ext cx="379500" cy="163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sz="110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7539650" y="4539550"/>
              <a:ext cx="379500" cy="163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7539650" y="4835850"/>
              <a:ext cx="379500" cy="1632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sz="800"/>
            </a:p>
          </p:txBody>
        </p:sp>
        <p:sp>
          <p:nvSpPr>
            <p:cNvPr id="1284" name="Shape 1284"/>
            <p:cNvSpPr txBox="1"/>
            <p:nvPr/>
          </p:nvSpPr>
          <p:spPr>
            <a:xfrm>
              <a:off x="8064850" y="3929550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 Connectivity</a:t>
              </a:r>
            </a:p>
          </p:txBody>
        </p:sp>
        <p:sp>
          <p:nvSpPr>
            <p:cNvPr id="1285" name="Shape 1285"/>
            <p:cNvSpPr txBox="1"/>
            <p:nvPr/>
          </p:nvSpPr>
          <p:spPr>
            <a:xfrm>
              <a:off x="8102650" y="418311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Service</a:t>
              </a:r>
            </a:p>
          </p:txBody>
        </p:sp>
        <p:sp>
          <p:nvSpPr>
            <p:cNvPr id="1286" name="Shape 1286"/>
            <p:cNvSpPr txBox="1"/>
            <p:nvPr/>
          </p:nvSpPr>
          <p:spPr>
            <a:xfrm>
              <a:off x="8102650" y="4731775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Component</a:t>
              </a:r>
            </a:p>
          </p:txBody>
        </p:sp>
        <p:sp>
          <p:nvSpPr>
            <p:cNvPr id="1287" name="Shape 1287"/>
            <p:cNvSpPr txBox="1"/>
            <p:nvPr/>
          </p:nvSpPr>
          <p:spPr>
            <a:xfrm>
              <a:off x="8102650" y="4436663"/>
              <a:ext cx="9363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F00"/>
                  </a:solidFill>
                </a:rPr>
                <a:t>Node</a:t>
              </a: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Identity Service : “Keystone”</a:t>
            </a:r>
          </a:p>
        </p:txBody>
      </p:sp>
      <p:sp>
        <p:nvSpPr>
          <p:cNvPr id="1293" name="Shape 1293"/>
          <p:cNvSpPr txBox="1"/>
          <p:nvPr>
            <p:ph idx="1" type="body"/>
          </p:nvPr>
        </p:nvSpPr>
        <p:spPr>
          <a:xfrm>
            <a:off x="311700" y="1152475"/>
            <a:ext cx="8520600" cy="234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Keystone is OpenStack Service that provide API client authentication, Service discovery and distributed multi-tenancy authorization by </a:t>
            </a:r>
            <a:r>
              <a:rPr lang="en"/>
              <a:t>implementing</a:t>
            </a:r>
            <a:r>
              <a:rPr lang="en"/>
              <a:t> OpenStack Identity API.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supports LDAP, OAuth, OpenID connect, SAML and SQL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simply process API requests, provide identity, token, catalog and policy service.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/>
              <a:t>Installed on </a:t>
            </a:r>
            <a:r>
              <a:rPr lang="en">
                <a:solidFill>
                  <a:srgbClr val="E06666"/>
                </a:solidFill>
              </a:rPr>
              <a:t>Controller node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294" name="Shape 12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95" name="Shape 1295"/>
          <p:cNvSpPr txBox="1"/>
          <p:nvPr/>
        </p:nvSpPr>
        <p:spPr>
          <a:xfrm>
            <a:off x="4132975" y="2869725"/>
            <a:ext cx="43053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6" name="Shape 1296"/>
          <p:cNvSpPr/>
          <p:nvPr/>
        </p:nvSpPr>
        <p:spPr>
          <a:xfrm>
            <a:off x="3739375" y="3235275"/>
            <a:ext cx="393600" cy="3936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E06666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 txBox="1"/>
          <p:nvPr>
            <p:ph idx="1" type="body"/>
          </p:nvPr>
        </p:nvSpPr>
        <p:spPr>
          <a:xfrm>
            <a:off x="311700" y="1152475"/>
            <a:ext cx="8520600" cy="139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Following diagram shows the basic authentication flow  that identity service uses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to authenticate with other components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302" name="Shape 1302"/>
          <p:cNvSpPr/>
          <p:nvPr/>
        </p:nvSpPr>
        <p:spPr>
          <a:xfrm>
            <a:off x="467475" y="2496723"/>
            <a:ext cx="8207700" cy="21894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                </a:t>
            </a:r>
          </a:p>
        </p:txBody>
      </p:sp>
      <p:sp>
        <p:nvSpPr>
          <p:cNvPr id="1303" name="Shape 1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Identity Service : “Keystone”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4" name="Shape 1304"/>
          <p:cNvSpPr txBox="1"/>
          <p:nvPr>
            <p:ph idx="12" type="sldNum"/>
          </p:nvPr>
        </p:nvSpPr>
        <p:spPr>
          <a:xfrm>
            <a:off x="8488164" y="4757974"/>
            <a:ext cx="540300" cy="31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5" name="Shape 1305"/>
          <p:cNvSpPr/>
          <p:nvPr/>
        </p:nvSpPr>
        <p:spPr>
          <a:xfrm>
            <a:off x="3769220" y="2696056"/>
            <a:ext cx="1125600" cy="9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OpenStack-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Keystone</a:t>
            </a:r>
          </a:p>
        </p:txBody>
      </p:sp>
      <p:sp>
        <p:nvSpPr>
          <p:cNvPr id="1306" name="Shape 1306"/>
          <p:cNvSpPr/>
          <p:nvPr/>
        </p:nvSpPr>
        <p:spPr>
          <a:xfrm>
            <a:off x="5797742" y="2888182"/>
            <a:ext cx="1798500" cy="36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      Horizon  Service</a:t>
            </a:r>
          </a:p>
        </p:txBody>
      </p:sp>
      <p:sp>
        <p:nvSpPr>
          <p:cNvPr id="1307" name="Shape 1307"/>
          <p:cNvSpPr/>
          <p:nvPr/>
        </p:nvSpPr>
        <p:spPr>
          <a:xfrm>
            <a:off x="5797742" y="3969734"/>
            <a:ext cx="1798500" cy="36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      All  Service</a:t>
            </a:r>
          </a:p>
        </p:txBody>
      </p:sp>
      <p:pic>
        <p:nvPicPr>
          <p:cNvPr id="1308" name="Shape 1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130" y="3708401"/>
            <a:ext cx="620434" cy="624626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09" name="Shape 1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920" y="1937516"/>
            <a:ext cx="540434" cy="441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Shape 1310"/>
          <p:cNvSpPr/>
          <p:nvPr/>
        </p:nvSpPr>
        <p:spPr>
          <a:xfrm>
            <a:off x="907027" y="2942146"/>
            <a:ext cx="2072400" cy="36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Optional Identity Backend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( ex.LDAP, Active Directory)</a:t>
            </a:r>
          </a:p>
        </p:txBody>
      </p:sp>
      <p:sp>
        <p:nvSpPr>
          <p:cNvPr id="1311" name="Shape 1311"/>
          <p:cNvSpPr/>
          <p:nvPr/>
        </p:nvSpPr>
        <p:spPr>
          <a:xfrm>
            <a:off x="3013296" y="3078250"/>
            <a:ext cx="722100" cy="91200"/>
          </a:xfrm>
          <a:prstGeom prst="leftRightArrow">
            <a:avLst>
              <a:gd fmla="val 1706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4926346" y="3024296"/>
            <a:ext cx="840000" cy="91200"/>
          </a:xfrm>
          <a:prstGeom prst="leftRightArrow">
            <a:avLst>
              <a:gd fmla="val 1706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13" name="Shape 1313"/>
          <p:cNvGrpSpPr/>
          <p:nvPr/>
        </p:nvGrpSpPr>
        <p:grpSpPr>
          <a:xfrm>
            <a:off x="3087586" y="3695337"/>
            <a:ext cx="983915" cy="384181"/>
            <a:chOff x="3206350" y="3349450"/>
            <a:chExt cx="999000" cy="477600"/>
          </a:xfrm>
        </p:grpSpPr>
        <p:cxnSp>
          <p:nvCxnSpPr>
            <p:cNvPr id="1314" name="Shape 1314"/>
            <p:cNvCxnSpPr/>
            <p:nvPr/>
          </p:nvCxnSpPr>
          <p:spPr>
            <a:xfrm rot="10800000">
              <a:off x="4205350" y="3349450"/>
              <a:ext cx="0" cy="4776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315" name="Shape 1315"/>
            <p:cNvCxnSpPr/>
            <p:nvPr/>
          </p:nvCxnSpPr>
          <p:spPr>
            <a:xfrm flipH="1">
              <a:off x="3206350" y="3821650"/>
              <a:ext cx="999000" cy="54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16" name="Shape 1316"/>
          <p:cNvGrpSpPr/>
          <p:nvPr/>
        </p:nvGrpSpPr>
        <p:grpSpPr>
          <a:xfrm>
            <a:off x="4532496" y="3695337"/>
            <a:ext cx="1244520" cy="384181"/>
            <a:chOff x="4673412" y="3349450"/>
            <a:chExt cx="1263600" cy="477600"/>
          </a:xfrm>
        </p:grpSpPr>
        <p:cxnSp>
          <p:nvCxnSpPr>
            <p:cNvPr id="1317" name="Shape 1317"/>
            <p:cNvCxnSpPr/>
            <p:nvPr/>
          </p:nvCxnSpPr>
          <p:spPr>
            <a:xfrm rot="10800000">
              <a:off x="4673412" y="3349450"/>
              <a:ext cx="0" cy="4776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318" name="Shape 1318"/>
            <p:cNvCxnSpPr/>
            <p:nvPr/>
          </p:nvCxnSpPr>
          <p:spPr>
            <a:xfrm>
              <a:off x="4673412" y="3821650"/>
              <a:ext cx="1263600" cy="54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19" name="Shape 1319"/>
          <p:cNvGrpSpPr/>
          <p:nvPr/>
        </p:nvGrpSpPr>
        <p:grpSpPr>
          <a:xfrm>
            <a:off x="4296026" y="2141455"/>
            <a:ext cx="1125741" cy="561069"/>
            <a:chOff x="4433317" y="1417722"/>
            <a:chExt cx="1143000" cy="697500"/>
          </a:xfrm>
        </p:grpSpPr>
        <p:cxnSp>
          <p:nvCxnSpPr>
            <p:cNvPr id="1320" name="Shape 1320"/>
            <p:cNvCxnSpPr/>
            <p:nvPr/>
          </p:nvCxnSpPr>
          <p:spPr>
            <a:xfrm>
              <a:off x="4433317" y="1417722"/>
              <a:ext cx="0" cy="6975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321" name="Shape 1321"/>
            <p:cNvCxnSpPr/>
            <p:nvPr/>
          </p:nvCxnSpPr>
          <p:spPr>
            <a:xfrm flipH="1" rot="10800000">
              <a:off x="4433317" y="1417808"/>
              <a:ext cx="1143000" cy="78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22" name="Shape 1322"/>
          <p:cNvGrpSpPr/>
          <p:nvPr/>
        </p:nvGrpSpPr>
        <p:grpSpPr>
          <a:xfrm>
            <a:off x="5962066" y="2141387"/>
            <a:ext cx="1049805" cy="740684"/>
            <a:chOff x="6124900" y="1417638"/>
            <a:chExt cx="1065900" cy="920790"/>
          </a:xfrm>
        </p:grpSpPr>
        <p:cxnSp>
          <p:nvCxnSpPr>
            <p:cNvPr id="1323" name="Shape 1323"/>
            <p:cNvCxnSpPr/>
            <p:nvPr/>
          </p:nvCxnSpPr>
          <p:spPr>
            <a:xfrm>
              <a:off x="7190800" y="1417728"/>
              <a:ext cx="0" cy="9207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324" name="Shape 1324"/>
            <p:cNvCxnSpPr/>
            <p:nvPr/>
          </p:nvCxnSpPr>
          <p:spPr>
            <a:xfrm rot="10800000">
              <a:off x="6124900" y="1417638"/>
              <a:ext cx="1065900" cy="105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1325" name="Shape 1325"/>
          <p:cNvSpPr txBox="1"/>
          <p:nvPr/>
        </p:nvSpPr>
        <p:spPr>
          <a:xfrm>
            <a:off x="5962115" y="1786925"/>
            <a:ext cx="6474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User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2296483" y="4333025"/>
            <a:ext cx="11835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